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Fira Sans Black"/>
      <p:bold r:id="rId44"/>
      <p:boldItalic r:id="rId45"/>
    </p:embeddedFont>
    <p:embeddedFont>
      <p:font typeface="Fira Sans Medium"/>
      <p:regular r:id="rId46"/>
      <p:bold r:id="rId47"/>
      <p:italic r:id="rId48"/>
      <p:boldItalic r:id="rId49"/>
    </p:embeddedFont>
    <p:embeddedFont>
      <p:font typeface="Fira Sans ExtraBold"/>
      <p:bold r:id="rId50"/>
      <p:boldItalic r:id="rId51"/>
    </p:embeddedFont>
    <p:embeddedFont>
      <p:font typeface="Fira Sans SemiBold"/>
      <p:regular r:id="rId52"/>
      <p:bold r:id="rId53"/>
      <p:italic r:id="rId54"/>
      <p:boldItalic r:id="rId55"/>
    </p:embeddedFont>
    <p:embeddedFont>
      <p:font typeface="Fira Sans"/>
      <p:regular r:id="rId56"/>
      <p:bold r:id="rId57"/>
      <p:italic r:id="rId58"/>
      <p:boldItalic r:id="rId59"/>
    </p:embeddedFont>
    <p:embeddedFont>
      <p:font typeface="Fira Sans Light"/>
      <p:regular r:id="rId60"/>
      <p:bold r:id="rId61"/>
      <p:italic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FiraSansBlack-bold.fntdata"/><Relationship Id="rId43" Type="http://schemas.openxmlformats.org/officeDocument/2006/relationships/slide" Target="slides/slide38.xml"/><Relationship Id="rId46" Type="http://schemas.openxmlformats.org/officeDocument/2006/relationships/font" Target="fonts/FiraSansMedium-regular.fntdata"/><Relationship Id="rId45" Type="http://schemas.openxmlformats.org/officeDocument/2006/relationships/font" Target="fonts/FiraSansBlack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raSansMedium-italic.fntdata"/><Relationship Id="rId47" Type="http://schemas.openxmlformats.org/officeDocument/2006/relationships/font" Target="fonts/FiraSansMedium-bold.fntdata"/><Relationship Id="rId49" Type="http://schemas.openxmlformats.org/officeDocument/2006/relationships/font" Target="fonts/FiraSans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FiraSansLight-italic.fntdata"/><Relationship Id="rId61" Type="http://schemas.openxmlformats.org/officeDocument/2006/relationships/font" Target="fonts/FiraSansLight-bold.fntdata"/><Relationship Id="rId20" Type="http://schemas.openxmlformats.org/officeDocument/2006/relationships/slide" Target="slides/slide15.xml"/><Relationship Id="rId63" Type="http://schemas.openxmlformats.org/officeDocument/2006/relationships/font" Target="fonts/FiraSansLigh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FiraSansLight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FiraSansExtraBold-boldItalic.fntdata"/><Relationship Id="rId50" Type="http://schemas.openxmlformats.org/officeDocument/2006/relationships/font" Target="fonts/FiraSansExtraBold-bold.fntdata"/><Relationship Id="rId53" Type="http://schemas.openxmlformats.org/officeDocument/2006/relationships/font" Target="fonts/FiraSansSemiBold-bold.fntdata"/><Relationship Id="rId52" Type="http://schemas.openxmlformats.org/officeDocument/2006/relationships/font" Target="fonts/FiraSansSemiBold-regular.fntdata"/><Relationship Id="rId11" Type="http://schemas.openxmlformats.org/officeDocument/2006/relationships/slide" Target="slides/slide6.xml"/><Relationship Id="rId55" Type="http://schemas.openxmlformats.org/officeDocument/2006/relationships/font" Target="fonts/FiraSansSemiBold-boldItalic.fntdata"/><Relationship Id="rId10" Type="http://schemas.openxmlformats.org/officeDocument/2006/relationships/slide" Target="slides/slide5.xml"/><Relationship Id="rId54" Type="http://schemas.openxmlformats.org/officeDocument/2006/relationships/font" Target="fonts/FiraSansSemiBold-italic.fntdata"/><Relationship Id="rId13" Type="http://schemas.openxmlformats.org/officeDocument/2006/relationships/slide" Target="slides/slide8.xml"/><Relationship Id="rId57" Type="http://schemas.openxmlformats.org/officeDocument/2006/relationships/font" Target="fonts/FiraSans-bold.fntdata"/><Relationship Id="rId12" Type="http://schemas.openxmlformats.org/officeDocument/2006/relationships/slide" Target="slides/slide7.xml"/><Relationship Id="rId56" Type="http://schemas.openxmlformats.org/officeDocument/2006/relationships/font" Target="fonts/FiraSans-regular.fntdata"/><Relationship Id="rId15" Type="http://schemas.openxmlformats.org/officeDocument/2006/relationships/slide" Target="slides/slide10.xml"/><Relationship Id="rId59" Type="http://schemas.openxmlformats.org/officeDocument/2006/relationships/font" Target="fonts/FiraSans-boldItalic.fntdata"/><Relationship Id="rId14" Type="http://schemas.openxmlformats.org/officeDocument/2006/relationships/slide" Target="slides/slide9.xml"/><Relationship Id="rId58" Type="http://schemas.openxmlformats.org/officeDocument/2006/relationships/font" Target="fonts/Fira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gif>
</file>

<file path=ppt/media/image19.gif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g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gif>
</file>

<file path=ppt/media/image48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d80930fa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d80930fa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Embora tenhamos a impressão de que a animação seja uma invenção recente, o desejo de representar a animação está presente ao longo da história da arte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2d80930fa3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2d80930fa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Bloco de papel de desenho animação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2de8a136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2de8a136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2e1bf1f23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2e1bf1f23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2e1bf1f23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2e1bf1f23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2e287bfa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2e287bfa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René Descartes</a:t>
            </a:r>
            <a:endParaRPr sz="1200"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geogebra</a:t>
            </a:r>
            <a:endParaRPr b="1" sz="1200"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2f4f439b67_1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2f4f439b67_1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René Descartes</a:t>
            </a:r>
            <a:endParaRPr sz="1200"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geogebra</a:t>
            </a:r>
            <a:endParaRPr b="1" sz="1200"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2d4dbcce9b_3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12d4dbcce9b_3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2f4f439b67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12f4f439b67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… memória volátil, o que permite que seu aplicativo carregue informações salvas em execuções anteriores.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2f4f439b67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2f4f439b67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cfe42044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cfe42044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Pedir para abrirem o MIT App Inventor em outra aba do navegador e baixarem o aplicativo da aula.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aa7ba192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aa7ba192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… memória volátil, o que permite que seu aplicativo carregue informações salvas em execuções anteriores.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2aa7ba192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2aa7ba192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2f4f439b67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2f4f439b67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… memória volátil, o que permite que seu aplicativo carregue informações salvas em execuções anteriores.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2f4f439b67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12f4f439b67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2aa7ba192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12aa7ba192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2efccd0b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2efccd0b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2f4f439b67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2f4f439b67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Criar novo projeto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2d80930fa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2d80930fa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2ef20ace3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2ef20ace3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2ef20ace3e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2ef20ace3e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2cfe42044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2cfe42044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2ef20ace3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2ef20ace3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12ef20ace3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12ef20ace3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ef20ace3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ef20ace3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d49f02a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12d49f02a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12d49f02a77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12d49f02a77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12e21d9e20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12e21d9e20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2aa7ba192c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12aa7ba192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12e21d9e2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12e21d9e2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12d4dbcce9b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12d4dbcce9b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d4dbcce9b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2d4dbcce9b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2d4dbcce9b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2d4dbcce9b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2e3f65a24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2e3f65a2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INTERAGIR - Perguntar se alguém tem alguma sugestão do que é a essência da animação, se consegue dar algum exemplo.</a:t>
            </a:r>
            <a:endParaRPr b="1"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A essência da animação está no </a:t>
            </a:r>
            <a:r>
              <a:rPr lang="pt-BR">
                <a:solidFill>
                  <a:srgbClr val="434343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movimento</a:t>
            </a: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. Embora a palavra </a:t>
            </a: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remete</a:t>
            </a: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 a uma invenção recente, o desejo do ser humano em representar a movimentação está presente desde os primórdios da história da arte. 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e3f65a24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e3f65a2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rudimentar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e3f65a24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e3f65a24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INTERAGIR - Na pintura, os pés, o cachorro e a coleira parecem estar estáticas? Parecem estar se movimentando rápido ou devagar?</a:t>
            </a:r>
            <a:endParaRPr b="1"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Apesar de ser um movimento artístico recente caracterizado pela expressão do movimento, o futurismo é fortemente ligado ao período da Revolução Industrial e conversava bastante com o </a:t>
            </a:r>
            <a:r>
              <a:rPr b="1"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fascismo</a:t>
            </a: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2e3f65a24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2e3f65a24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Fira Sans"/>
                <a:ea typeface="Fira Sans"/>
                <a:cs typeface="Fira Sans"/>
                <a:sym typeface="Fira Sans"/>
              </a:rPr>
              <a:t>Lembram que eu comentei sobre a essência da animação ser o movimento? Muybridge foi o fotógrafo pioneiro no estudo do </a:t>
            </a:r>
            <a:r>
              <a:rPr i="1" lang="pt-BR">
                <a:latin typeface="Fira Sans"/>
                <a:ea typeface="Fira Sans"/>
                <a:cs typeface="Fira Sans"/>
                <a:sym typeface="Fira Sans"/>
              </a:rPr>
              <a:t>motion</a:t>
            </a:r>
            <a:r>
              <a:rPr lang="pt-BR">
                <a:latin typeface="Fira Sans"/>
                <a:ea typeface="Fira Sans"/>
                <a:cs typeface="Fira Sans"/>
                <a:sym typeface="Fira Sans"/>
              </a:rPr>
              <a:t>, ou movimento.</a:t>
            </a:r>
            <a:endParaRPr baseline="-250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4" name="Google Shape;14;p2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" name="Google Shape;24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" name="Google Shape;42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43" name="Google Shape;4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1" name="Google Shape;51;p2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52" name="Google Shape;52;p2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53" name="Google Shape;53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" name="Google Shape;61;p2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" name="Google Shape;70;p2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71" name="Google Shape;71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" name="Google Shape;79;p2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80" name="Google Shape;80;p2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8" name="Google Shape;88;p2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idx="2" type="ctrTitle"/>
          </p:nvPr>
        </p:nvSpPr>
        <p:spPr>
          <a:xfrm>
            <a:off x="2090550" y="1342350"/>
            <a:ext cx="4962900" cy="15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3000"/>
              <a:buFont typeface="Fira Sans ExtraBold"/>
              <a:buNone/>
              <a:defRPr sz="3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xx</a:t>
            </a: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 de xxxx de xxxx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" name="Google Shape;9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padrão">
  <p:cSld name="CUSTOM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0" name="Google Shape;100;p3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 txBox="1"/>
          <p:nvPr>
            <p:ph idx="2" type="body"/>
          </p:nvPr>
        </p:nvSpPr>
        <p:spPr>
          <a:xfrm>
            <a:off x="0" y="900000"/>
            <a:ext cx="9144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3" name="Google Shape;103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s pequenas">
  <p:cSld name="CUSTOM_2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8" name="Google Shape;108;p4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4"/>
          <p:cNvSpPr txBox="1"/>
          <p:nvPr>
            <p:ph idx="2" type="body"/>
          </p:nvPr>
        </p:nvSpPr>
        <p:spPr>
          <a:xfrm>
            <a:off x="0" y="900000"/>
            <a:ext cx="45789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foto grande">
  <p:cSld name="CUSTOM_2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16" name="Google Shape;116;p5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/>
          <p:nvPr/>
        </p:nvSpPr>
        <p:spPr>
          <a:xfrm>
            <a:off x="0" y="899100"/>
            <a:ext cx="4607400" cy="423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0" name="Google Shape;120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buNone/>
              <a:defRPr sz="13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código">
  <p:cSld name="CUSTOM_2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/>
          <p:nvPr/>
        </p:nvSpPr>
        <p:spPr>
          <a:xfrm>
            <a:off x="0" y="0"/>
            <a:ext cx="8069700" cy="8991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Font typeface="Fira Sans Medium"/>
              <a:buNone/>
              <a:defRPr sz="12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100"/>
              <a:buFont typeface="Fira Sans ExtraBold"/>
              <a:buNone/>
              <a:defRPr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5" name="Google Shape;125;p6"/>
          <p:cNvSpPr/>
          <p:nvPr/>
        </p:nvSpPr>
        <p:spPr>
          <a:xfrm>
            <a:off x="8069700" y="0"/>
            <a:ext cx="1074600" cy="89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31575" y="74125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6"/>
          <p:cNvSpPr txBox="1"/>
          <p:nvPr>
            <p:ph idx="2" type="body"/>
          </p:nvPr>
        </p:nvSpPr>
        <p:spPr>
          <a:xfrm>
            <a:off x="0" y="900000"/>
            <a:ext cx="4536600" cy="4244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●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○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Font typeface="Fira Sans"/>
              <a:buChar char="■"/>
              <a:defRPr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8" name="Google Shape;128;p6"/>
          <p:cNvSpPr txBox="1"/>
          <p:nvPr>
            <p:ph idx="3" type="body"/>
          </p:nvPr>
        </p:nvSpPr>
        <p:spPr>
          <a:xfrm>
            <a:off x="4536600" y="900000"/>
            <a:ext cx="4607400" cy="42444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txBody>
          <a:bodyPr anchorCtr="0" anchor="t" bIns="360000" lIns="360000" spcFirstLastPara="1" rIns="360000" wrap="square" tIns="36000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ira Sans"/>
              <a:buChar char="●"/>
              <a:defRPr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">
  <p:cSld name="CUSTOM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  <p:sp>
        <p:nvSpPr>
          <p:cNvPr id="131" name="Google Shape;131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com big título 1">
  <p:cSld name="CUSTOM_1_1">
    <p:bg>
      <p:bgPr>
        <a:gradFill>
          <a:gsLst>
            <a:gs pos="0">
              <a:srgbClr val="FFC002"/>
            </a:gs>
            <a:gs pos="100000">
              <a:srgbClr val="F1C232"/>
            </a:gs>
          </a:gsLst>
          <a:lin ang="10801400" scaled="0"/>
        </a:gra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000"/>
              <a:buFont typeface="Fira Sans ExtraBold"/>
              <a:buNone/>
              <a:defRPr sz="40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800"/>
              <a:buNone/>
              <a:defRPr>
                <a:solidFill>
                  <a:srgbClr val="7F6000"/>
                </a:solidFill>
              </a:defRPr>
            </a:lvl9pPr>
          </a:lstStyle>
          <a:p/>
        </p:txBody>
      </p:sp>
      <p:sp>
        <p:nvSpPr>
          <p:cNvPr id="134" name="Google Shape;134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">
  <p:cSld name="TITLE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7" name="Google Shape;137;p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8" name="Google Shape;13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2">
  <p:cSld name="TITLE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1" name="Google Shape;141;p1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2" name="Google Shape;1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9" Type="http://schemas.openxmlformats.org/officeDocument/2006/relationships/image" Target="../media/image16.gif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1.png"/><Relationship Id="rId8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gif"/><Relationship Id="rId10" Type="http://schemas.openxmlformats.org/officeDocument/2006/relationships/image" Target="../media/image19.gif"/><Relationship Id="rId12" Type="http://schemas.openxmlformats.org/officeDocument/2006/relationships/image" Target="../media/image20.gi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9" Type="http://schemas.openxmlformats.org/officeDocument/2006/relationships/image" Target="../media/image16.gif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1.png"/><Relationship Id="rId8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6.png"/><Relationship Id="rId4" Type="http://schemas.openxmlformats.org/officeDocument/2006/relationships/image" Target="../media/image27.png"/><Relationship Id="rId5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5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gif"/><Relationship Id="rId4" Type="http://schemas.openxmlformats.org/officeDocument/2006/relationships/image" Target="../media/image28.gif"/><Relationship Id="rId5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slide" Target="/ppt/slides/slide20.xml"/><Relationship Id="rId4" Type="http://schemas.openxmlformats.org/officeDocument/2006/relationships/slide" Target="/ppt/slides/slide22.xml"/><Relationship Id="rId5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ai2.appinventor.mit.edu/reference/components/animation.html#Ball" TargetMode="External"/><Relationship Id="rId4" Type="http://schemas.openxmlformats.org/officeDocument/2006/relationships/image" Target="../media/image3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2.xml"/><Relationship Id="rId10" Type="http://schemas.openxmlformats.org/officeDocument/2006/relationships/slide" Target="/ppt/slides/slide20.xml"/><Relationship Id="rId13" Type="http://schemas.openxmlformats.org/officeDocument/2006/relationships/slide" Target="/ppt/slides/slide26.xml"/><Relationship Id="rId12" Type="http://schemas.openxmlformats.org/officeDocument/2006/relationships/slide" Target="/ppt/slides/slide25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4.xml"/><Relationship Id="rId4" Type="http://schemas.openxmlformats.org/officeDocument/2006/relationships/slide" Target="/ppt/slides/slide5.xml"/><Relationship Id="rId9" Type="http://schemas.openxmlformats.org/officeDocument/2006/relationships/slide" Target="/ppt/slides/slide18.xml"/><Relationship Id="rId15" Type="http://schemas.openxmlformats.org/officeDocument/2006/relationships/slide" Target="/ppt/slides/slide34.xml"/><Relationship Id="rId14" Type="http://schemas.openxmlformats.org/officeDocument/2006/relationships/slide" Target="/ppt/slides/slide27.xml"/><Relationship Id="rId16" Type="http://schemas.openxmlformats.org/officeDocument/2006/relationships/slide" Target="/ppt/slides/slide35.xml"/><Relationship Id="rId5" Type="http://schemas.openxmlformats.org/officeDocument/2006/relationships/slide" Target="/ppt/slides/slide10.xml"/><Relationship Id="rId6" Type="http://schemas.openxmlformats.org/officeDocument/2006/relationships/slide" Target="/ppt/slides/slide12.xml"/><Relationship Id="rId7" Type="http://schemas.openxmlformats.org/officeDocument/2006/relationships/slide" Target="/ppt/slides/slide15.xml"/><Relationship Id="rId8" Type="http://schemas.openxmlformats.org/officeDocument/2006/relationships/slide" Target="/ppt/slides/slide17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ai2.appinventor.mit.edu/reference/components/animation.html#Canvas" TargetMode="External"/><Relationship Id="rId4" Type="http://schemas.openxmlformats.org/officeDocument/2006/relationships/image" Target="../media/image3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ai2.appinventor.mit.edu/reference/components/animation.html#ImageSprite" TargetMode="External"/><Relationship Id="rId4" Type="http://schemas.openxmlformats.org/officeDocument/2006/relationships/image" Target="../media/image3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5.png"/><Relationship Id="rId4" Type="http://schemas.openxmlformats.org/officeDocument/2006/relationships/image" Target="../media/image4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6.png"/><Relationship Id="rId4" Type="http://schemas.openxmlformats.org/officeDocument/2006/relationships/image" Target="../media/image42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4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6.png"/><Relationship Id="rId4" Type="http://schemas.openxmlformats.org/officeDocument/2006/relationships/image" Target="../media/image42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4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6.png"/><Relationship Id="rId4" Type="http://schemas.openxmlformats.org/officeDocument/2006/relationships/image" Target="../media/image42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4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6.png"/><Relationship Id="rId4" Type="http://schemas.openxmlformats.org/officeDocument/2006/relationships/image" Target="../media/image42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4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6.png"/><Relationship Id="rId4" Type="http://schemas.openxmlformats.org/officeDocument/2006/relationships/image" Target="../media/image42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4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6.png"/><Relationship Id="rId4" Type="http://schemas.openxmlformats.org/officeDocument/2006/relationships/image" Target="../media/image42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4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6.png"/><Relationship Id="rId4" Type="http://schemas.openxmlformats.org/officeDocument/2006/relationships/image" Target="../media/image42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4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7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appinventor.mit.edu/explore/ai2/paintpot-part1" TargetMode="External"/><Relationship Id="rId4" Type="http://schemas.openxmlformats.org/officeDocument/2006/relationships/hyperlink" Target="https://appinventor.mit.edu/explore/ai2/minigolf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hyperlink" Target="mailto:filipecattoni@gmail.com" TargetMode="External"/><Relationship Id="rId4" Type="http://schemas.openxmlformats.org/officeDocument/2006/relationships/hyperlink" Target="mailto:georgia_betina@hotmail.com" TargetMode="External"/><Relationship Id="rId5" Type="http://schemas.openxmlformats.org/officeDocument/2006/relationships/hyperlink" Target="mailto:kalyl.henings@projetoresgate.org.br" TargetMode="External"/><Relationship Id="rId6" Type="http://schemas.openxmlformats.org/officeDocument/2006/relationships/image" Target="../media/image48.png"/></Relationships>
</file>

<file path=ppt/slides/_rels/slide37.xml.rels><?xml version="1.0" encoding="UTF-8" standalone="yes"?><Relationships xmlns="http://schemas.openxmlformats.org/package/2006/relationships"><Relationship Id="rId11" Type="http://schemas.openxmlformats.org/officeDocument/2006/relationships/hyperlink" Target="https://designculture.com.br/os-12-principios-da-animacao" TargetMode="External"/><Relationship Id="rId10" Type="http://schemas.openxmlformats.org/officeDocument/2006/relationships/hyperlink" Target="https://www.youtube.com/watch?v=KIOykCAZrHo&amp;t=6s" TargetMode="External"/><Relationship Id="rId13" Type="http://schemas.openxmlformats.org/officeDocument/2006/relationships/hyperlink" Target="https://orama-interactive.itch.io/pixelorama" TargetMode="External"/><Relationship Id="rId12" Type="http://schemas.openxmlformats.org/officeDocument/2006/relationships/hyperlink" Target="https://www.piskelapp.com/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arks.itch.io/dino-characters" TargetMode="External"/><Relationship Id="rId4" Type="http://schemas.openxmlformats.org/officeDocument/2006/relationships/hyperlink" Target="https://arks.itch.io/dino-characters" TargetMode="External"/><Relationship Id="rId9" Type="http://schemas.openxmlformats.org/officeDocument/2006/relationships/hyperlink" Target="https://www.youtube.com/watch?v=KIOykCAZrHo&amp;t=6s" TargetMode="External"/><Relationship Id="rId15" Type="http://schemas.openxmlformats.org/officeDocument/2006/relationships/hyperlink" Target="https://www.geogebra.org/classic/rA4fWtKH" TargetMode="External"/><Relationship Id="rId14" Type="http://schemas.openxmlformats.org/officeDocument/2006/relationships/hyperlink" Target="https://www.geogebra.org/classic/sh54rzkt" TargetMode="External"/><Relationship Id="rId5" Type="http://schemas.openxmlformats.org/officeDocument/2006/relationships/hyperlink" Target="https://tfgamebr.wordpress.com/2013/06/04/2-1-personagem/" TargetMode="External"/><Relationship Id="rId6" Type="http://schemas.openxmlformats.org/officeDocument/2006/relationships/hyperlink" Target="https://tfgamebr.wordpress.com/2013/06/04/2-1-personagem/" TargetMode="External"/><Relationship Id="rId7" Type="http://schemas.openxmlformats.org/officeDocument/2006/relationships/hyperlink" Target="https://www.youtube.com/watch?v=EuSUIRdufCg" TargetMode="External"/><Relationship Id="rId8" Type="http://schemas.openxmlformats.org/officeDocument/2006/relationships/hyperlink" Target="https://youtu.be/HsOKwUwL1bE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.co/arts/iCFkJozmN1xTaLJh6" TargetMode="Externa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"/>
          <p:cNvSpPr txBox="1"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48" name="Google Shape;148;p11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" name="Google Shape;149;p11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150" name="Google Shape;150;p11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51" name="Google Shape;151;p11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52" name="Google Shape;152;p11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" name="Google Shape;153;p11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11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" name="Google Shape;155;p11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11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11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11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11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0" name="Google Shape;160;p11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61" name="Google Shape;161;p11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11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11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11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11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11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11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11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9" name="Google Shape;169;p11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70" name="Google Shape;170;p11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11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11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11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11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11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11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11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8" name="Google Shape;178;p11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79" name="Google Shape;179;p11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11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11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11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11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11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11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11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87" name="Google Shape;187;p11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188" name="Google Shape;188;p11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89" name="Google Shape;189;p11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11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11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11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11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11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11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11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7" name="Google Shape;197;p11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198" name="Google Shape;198;p11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11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11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11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11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11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11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11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6" name="Google Shape;206;p11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07" name="Google Shape;207;p11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11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11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11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11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11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11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11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5" name="Google Shape;215;p11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216" name="Google Shape;216;p11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11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11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11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11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11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11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11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  <a:effectLst>
                  <a:outerShdw blurRad="57150" rotWithShape="0" algn="bl" dir="8340000" dist="57150">
                    <a:srgbClr val="783F04">
                      <a:alpha val="2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24" name="Google Shape;224;p11"/>
          <p:cNvSpPr/>
          <p:nvPr/>
        </p:nvSpPr>
        <p:spPr>
          <a:xfrm>
            <a:off x="3845500" y="3881875"/>
            <a:ext cx="1504200" cy="267000"/>
          </a:xfrm>
          <a:prstGeom prst="rect">
            <a:avLst/>
          </a:prstGeom>
          <a:solidFill>
            <a:srgbClr val="FAC11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1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11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1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Aula 10</a:t>
            </a:r>
            <a:endParaRPr sz="3000"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231" name="Google Shape;231;p11"/>
          <p:cNvSpPr txBox="1"/>
          <p:nvPr/>
        </p:nvSpPr>
        <p:spPr>
          <a:xfrm>
            <a:off x="2148450" y="2003213"/>
            <a:ext cx="484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Desenho e Animação</a:t>
            </a:r>
            <a:endParaRPr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2" name="Google Shape;232;p11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27 de maio de 2022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0"/>
          <p:cNvSpPr/>
          <p:nvPr/>
        </p:nvSpPr>
        <p:spPr>
          <a:xfrm>
            <a:off x="-12125" y="897675"/>
            <a:ext cx="9156000" cy="42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0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Alguns princípios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297" name="Google Shape;297;p20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7F6000"/>
                </a:solidFill>
              </a:rPr>
              <a:t>Começando na animação 2D</a:t>
            </a:r>
            <a:endParaRPr>
              <a:solidFill>
                <a:srgbClr val="7F6000"/>
              </a:solidFill>
            </a:endParaRPr>
          </a:p>
        </p:txBody>
      </p:sp>
      <p:sp>
        <p:nvSpPr>
          <p:cNvPr id="298" name="Google Shape;298;p20"/>
          <p:cNvSpPr txBox="1"/>
          <p:nvPr>
            <p:ph idx="2" type="body"/>
          </p:nvPr>
        </p:nvSpPr>
        <p:spPr>
          <a:xfrm>
            <a:off x="-26600" y="1747050"/>
            <a:ext cx="4607400" cy="23058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Uma animação 2D é feita de diversas imagens </a:t>
            </a:r>
            <a:r>
              <a:rPr i="1" lang="pt-BR" sz="1400"/>
              <a:t>estáticas</a:t>
            </a:r>
            <a:r>
              <a:rPr lang="pt-BR" sz="1400"/>
              <a:t>, da mesma forma que uma câmera registra um vídeo, por exemplo.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Essa série de imagens é conhecida como </a:t>
            </a:r>
            <a:r>
              <a:rPr b="1" lang="pt-BR" sz="1400"/>
              <a:t>quadro de vídeo</a:t>
            </a:r>
            <a:r>
              <a:rPr lang="pt-BR" sz="1400"/>
              <a:t>, </a:t>
            </a:r>
            <a:r>
              <a:rPr b="1" lang="pt-BR" sz="1400"/>
              <a:t>frames de vídeo</a:t>
            </a:r>
            <a:r>
              <a:rPr lang="pt-BR" sz="1400"/>
              <a:t> ou </a:t>
            </a:r>
            <a:r>
              <a:rPr b="1" lang="pt-BR" sz="1400"/>
              <a:t>frames por segundo</a:t>
            </a:r>
            <a:r>
              <a:rPr lang="pt-BR" sz="1400"/>
              <a:t>.</a:t>
            </a:r>
            <a:endParaRPr sz="1400"/>
          </a:p>
        </p:txBody>
      </p:sp>
      <p:sp>
        <p:nvSpPr>
          <p:cNvPr id="299" name="Google Shape;299;p20"/>
          <p:cNvSpPr/>
          <p:nvPr/>
        </p:nvSpPr>
        <p:spPr>
          <a:xfrm>
            <a:off x="5325025" y="1339825"/>
            <a:ext cx="3279900" cy="2544900"/>
          </a:xfrm>
          <a:prstGeom prst="rect">
            <a:avLst/>
          </a:prstGeom>
          <a:solidFill>
            <a:srgbClr val="EEEEEE">
              <a:alpha val="640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7663" y="1339813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0107" y="1339813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97663" y="2564575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10107" y="2564575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02266" y="1339812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03587" y="2564575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347050" y="3747300"/>
            <a:ext cx="1308350" cy="130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0"/>
          <p:cNvSpPr txBox="1"/>
          <p:nvPr/>
        </p:nvSpPr>
        <p:spPr>
          <a:xfrm>
            <a:off x="5700530" y="2245853"/>
            <a:ext cx="42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0"/>
          <p:cNvSpPr txBox="1"/>
          <p:nvPr>
            <p:ph idx="1" type="subTitle"/>
          </p:nvPr>
        </p:nvSpPr>
        <p:spPr>
          <a:xfrm>
            <a:off x="5649403" y="2251350"/>
            <a:ext cx="5856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100">
                <a:latin typeface="Fira Sans Black"/>
                <a:ea typeface="Fira Sans Black"/>
                <a:cs typeface="Fira Sans Black"/>
                <a:sym typeface="Fira Sans Black"/>
              </a:rPr>
              <a:t>t = 0.1</a:t>
            </a:r>
            <a:endParaRPr sz="110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09" name="Google Shape;309;p20"/>
          <p:cNvSpPr txBox="1"/>
          <p:nvPr>
            <p:ph idx="1" type="subTitle"/>
          </p:nvPr>
        </p:nvSpPr>
        <p:spPr>
          <a:xfrm>
            <a:off x="6717904" y="2252754"/>
            <a:ext cx="5856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pt-BR" sz="1117">
                <a:latin typeface="Fira Sans Black"/>
                <a:ea typeface="Fira Sans Black"/>
                <a:cs typeface="Fira Sans Black"/>
                <a:sym typeface="Fira Sans Black"/>
              </a:rPr>
              <a:t>t = 0.2</a:t>
            </a:r>
            <a:endParaRPr sz="1117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10" name="Google Shape;310;p20"/>
          <p:cNvSpPr txBox="1"/>
          <p:nvPr>
            <p:ph idx="1" type="subTitle"/>
          </p:nvPr>
        </p:nvSpPr>
        <p:spPr>
          <a:xfrm>
            <a:off x="7810056" y="2251339"/>
            <a:ext cx="5856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pt-BR" sz="1117">
                <a:latin typeface="Fira Sans Black"/>
                <a:ea typeface="Fira Sans Black"/>
                <a:cs typeface="Fira Sans Black"/>
                <a:sym typeface="Fira Sans Black"/>
              </a:rPr>
              <a:t>t = 0.3</a:t>
            </a:r>
            <a:endParaRPr sz="1117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11" name="Google Shape;311;p20"/>
          <p:cNvSpPr txBox="1"/>
          <p:nvPr>
            <p:ph idx="1" type="subTitle"/>
          </p:nvPr>
        </p:nvSpPr>
        <p:spPr>
          <a:xfrm>
            <a:off x="5648175" y="3490500"/>
            <a:ext cx="5856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100">
                <a:latin typeface="Fira Sans Black"/>
                <a:ea typeface="Fira Sans Black"/>
                <a:cs typeface="Fira Sans Black"/>
                <a:sym typeface="Fira Sans Black"/>
              </a:rPr>
              <a:t>t = 0.4</a:t>
            </a:r>
            <a:endParaRPr sz="110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12" name="Google Shape;312;p20"/>
          <p:cNvSpPr txBox="1"/>
          <p:nvPr>
            <p:ph idx="1" type="subTitle"/>
          </p:nvPr>
        </p:nvSpPr>
        <p:spPr>
          <a:xfrm>
            <a:off x="6719325" y="3490500"/>
            <a:ext cx="6012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100">
                <a:latin typeface="Fira Sans Black"/>
                <a:ea typeface="Fira Sans Black"/>
                <a:cs typeface="Fira Sans Black"/>
                <a:sym typeface="Fira Sans Black"/>
              </a:rPr>
              <a:t>t = 0.5</a:t>
            </a:r>
            <a:endParaRPr sz="110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13" name="Google Shape;313;p20"/>
          <p:cNvSpPr txBox="1"/>
          <p:nvPr>
            <p:ph idx="1" type="subTitle"/>
          </p:nvPr>
        </p:nvSpPr>
        <p:spPr>
          <a:xfrm>
            <a:off x="7810476" y="3494100"/>
            <a:ext cx="6012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100">
                <a:latin typeface="Fira Sans Black"/>
                <a:ea typeface="Fira Sans Black"/>
                <a:cs typeface="Fira Sans Black"/>
                <a:sym typeface="Fira Sans Black"/>
              </a:rPr>
              <a:t>t = 0.6</a:t>
            </a:r>
            <a:endParaRPr sz="110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14" name="Google Shape;314;p20"/>
          <p:cNvSpPr txBox="1"/>
          <p:nvPr>
            <p:ph idx="1" type="subTitle"/>
          </p:nvPr>
        </p:nvSpPr>
        <p:spPr>
          <a:xfrm>
            <a:off x="4724000" y="1024650"/>
            <a:ext cx="8916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rgbClr val="FFC002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loop  </a:t>
            </a:r>
            <a:r>
              <a:rPr lang="pt-BR" sz="1400">
                <a:solidFill>
                  <a:schemeClr val="dk2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{</a:t>
            </a:r>
            <a:endParaRPr sz="1400">
              <a:solidFill>
                <a:schemeClr val="dk2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15" name="Google Shape;315;p20"/>
          <p:cNvSpPr txBox="1"/>
          <p:nvPr>
            <p:ph idx="1" type="subTitle"/>
          </p:nvPr>
        </p:nvSpPr>
        <p:spPr>
          <a:xfrm>
            <a:off x="8527275" y="3808525"/>
            <a:ext cx="2838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chemeClr val="dk2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}</a:t>
            </a:r>
            <a:endParaRPr sz="1400">
              <a:solidFill>
                <a:schemeClr val="dk2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16" name="Google Shape;316;p20"/>
          <p:cNvSpPr txBox="1"/>
          <p:nvPr>
            <p:ph idx="1" type="subTitle"/>
          </p:nvPr>
        </p:nvSpPr>
        <p:spPr>
          <a:xfrm>
            <a:off x="359950" y="1385850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rgbClr val="7F6000"/>
                </a:solidFill>
              </a:rPr>
              <a:t>SOBRE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317" name="Google Shape;317;p20"/>
          <p:cNvSpPr txBox="1"/>
          <p:nvPr>
            <p:ph idx="12" type="sldNum"/>
          </p:nvPr>
        </p:nvSpPr>
        <p:spPr>
          <a:xfrm>
            <a:off x="8411673" y="4749850"/>
            <a:ext cx="693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1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Alguns princípios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323" name="Google Shape;323;p21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7F6000"/>
                </a:solidFill>
              </a:rPr>
              <a:t>Começando na animação 2D</a:t>
            </a:r>
            <a:endParaRPr>
              <a:solidFill>
                <a:srgbClr val="783F04"/>
              </a:solidFill>
            </a:endParaRPr>
          </a:p>
        </p:txBody>
      </p:sp>
      <p:sp>
        <p:nvSpPr>
          <p:cNvPr id="324" name="Google Shape;324;p21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Dessa forma, as imagens são colocadas em </a:t>
            </a:r>
            <a:r>
              <a:rPr lang="pt-BR" sz="1400" u="sng"/>
              <a:t>quadros</a:t>
            </a:r>
            <a:r>
              <a:rPr lang="pt-BR" sz="1400"/>
              <a:t>, formando uma </a:t>
            </a:r>
            <a:r>
              <a:rPr lang="pt-BR" sz="1400" u="sng"/>
              <a:t>sequência</a:t>
            </a:r>
            <a:r>
              <a:rPr lang="pt-BR" sz="1400"/>
              <a:t> que é apresentada em um determinado </a:t>
            </a:r>
            <a:r>
              <a:rPr lang="pt-BR" sz="1400" u="sng"/>
              <a:t>tempo</a:t>
            </a:r>
            <a:r>
              <a:rPr lang="pt-BR" sz="1400"/>
              <a:t>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25" name="Google Shape;325;p21"/>
          <p:cNvSpPr/>
          <p:nvPr/>
        </p:nvSpPr>
        <p:spPr>
          <a:xfrm>
            <a:off x="5325025" y="1339825"/>
            <a:ext cx="3279900" cy="2544900"/>
          </a:xfrm>
          <a:prstGeom prst="rect">
            <a:avLst/>
          </a:prstGeom>
          <a:solidFill>
            <a:srgbClr val="EEEEEE">
              <a:alpha val="640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6" name="Google Shape;3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7663" y="1339813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0107" y="1339813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97663" y="2564575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10107" y="2564575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02266" y="1339812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03587" y="2564575"/>
            <a:ext cx="1001200" cy="925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347050" y="3747300"/>
            <a:ext cx="1308350" cy="130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1"/>
          <p:cNvSpPr txBox="1"/>
          <p:nvPr/>
        </p:nvSpPr>
        <p:spPr>
          <a:xfrm>
            <a:off x="5700530" y="2245853"/>
            <a:ext cx="42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1"/>
          <p:cNvSpPr txBox="1"/>
          <p:nvPr>
            <p:ph idx="1" type="subTitle"/>
          </p:nvPr>
        </p:nvSpPr>
        <p:spPr>
          <a:xfrm>
            <a:off x="5649403" y="2251350"/>
            <a:ext cx="5856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100">
                <a:latin typeface="Fira Sans Black"/>
                <a:ea typeface="Fira Sans Black"/>
                <a:cs typeface="Fira Sans Black"/>
                <a:sym typeface="Fira Sans Black"/>
              </a:rPr>
              <a:t>t = 0.1</a:t>
            </a:r>
            <a:endParaRPr sz="110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35" name="Google Shape;335;p21"/>
          <p:cNvSpPr txBox="1"/>
          <p:nvPr>
            <p:ph idx="1" type="subTitle"/>
          </p:nvPr>
        </p:nvSpPr>
        <p:spPr>
          <a:xfrm>
            <a:off x="6717904" y="2252754"/>
            <a:ext cx="5856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pt-BR" sz="1117">
                <a:latin typeface="Fira Sans Black"/>
                <a:ea typeface="Fira Sans Black"/>
                <a:cs typeface="Fira Sans Black"/>
                <a:sym typeface="Fira Sans Black"/>
              </a:rPr>
              <a:t>t = 0.2</a:t>
            </a:r>
            <a:endParaRPr sz="1117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36" name="Google Shape;336;p21"/>
          <p:cNvSpPr txBox="1"/>
          <p:nvPr>
            <p:ph idx="1" type="subTitle"/>
          </p:nvPr>
        </p:nvSpPr>
        <p:spPr>
          <a:xfrm>
            <a:off x="7810056" y="2251339"/>
            <a:ext cx="5856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pt-BR" sz="1117">
                <a:latin typeface="Fira Sans Black"/>
                <a:ea typeface="Fira Sans Black"/>
                <a:cs typeface="Fira Sans Black"/>
                <a:sym typeface="Fira Sans Black"/>
              </a:rPr>
              <a:t>t = 0.3</a:t>
            </a:r>
            <a:endParaRPr sz="1117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37" name="Google Shape;337;p21"/>
          <p:cNvSpPr txBox="1"/>
          <p:nvPr>
            <p:ph idx="1" type="subTitle"/>
          </p:nvPr>
        </p:nvSpPr>
        <p:spPr>
          <a:xfrm>
            <a:off x="5648175" y="3490500"/>
            <a:ext cx="5856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100">
                <a:latin typeface="Fira Sans Black"/>
                <a:ea typeface="Fira Sans Black"/>
                <a:cs typeface="Fira Sans Black"/>
                <a:sym typeface="Fira Sans Black"/>
              </a:rPr>
              <a:t>t = 0.4</a:t>
            </a:r>
            <a:endParaRPr sz="110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38" name="Google Shape;338;p21"/>
          <p:cNvSpPr txBox="1"/>
          <p:nvPr>
            <p:ph idx="1" type="subTitle"/>
          </p:nvPr>
        </p:nvSpPr>
        <p:spPr>
          <a:xfrm>
            <a:off x="6719325" y="3490500"/>
            <a:ext cx="6012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100">
                <a:latin typeface="Fira Sans Black"/>
                <a:ea typeface="Fira Sans Black"/>
                <a:cs typeface="Fira Sans Black"/>
                <a:sym typeface="Fira Sans Black"/>
              </a:rPr>
              <a:t>t = 0.5</a:t>
            </a:r>
            <a:endParaRPr sz="110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39" name="Google Shape;339;p21"/>
          <p:cNvSpPr txBox="1"/>
          <p:nvPr>
            <p:ph idx="1" type="subTitle"/>
          </p:nvPr>
        </p:nvSpPr>
        <p:spPr>
          <a:xfrm>
            <a:off x="7810476" y="3494100"/>
            <a:ext cx="601200" cy="3096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100">
                <a:latin typeface="Fira Sans Black"/>
                <a:ea typeface="Fira Sans Black"/>
                <a:cs typeface="Fira Sans Black"/>
                <a:sym typeface="Fira Sans Black"/>
              </a:rPr>
              <a:t>t = 0.6</a:t>
            </a:r>
            <a:endParaRPr sz="110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40" name="Google Shape;340;p21"/>
          <p:cNvSpPr txBox="1"/>
          <p:nvPr>
            <p:ph idx="1" type="subTitle"/>
          </p:nvPr>
        </p:nvSpPr>
        <p:spPr>
          <a:xfrm>
            <a:off x="4724000" y="1024650"/>
            <a:ext cx="8916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rgbClr val="FFC002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loop  </a:t>
            </a:r>
            <a:r>
              <a:rPr lang="pt-BR" sz="1400">
                <a:solidFill>
                  <a:schemeClr val="dk2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{</a:t>
            </a:r>
            <a:endParaRPr sz="1400">
              <a:solidFill>
                <a:schemeClr val="dk2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41" name="Google Shape;341;p21"/>
          <p:cNvSpPr txBox="1"/>
          <p:nvPr>
            <p:ph idx="1" type="subTitle"/>
          </p:nvPr>
        </p:nvSpPr>
        <p:spPr>
          <a:xfrm>
            <a:off x="8527275" y="3808525"/>
            <a:ext cx="2838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chemeClr val="dk2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}</a:t>
            </a:r>
            <a:endParaRPr sz="1400">
              <a:solidFill>
                <a:schemeClr val="dk2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42" name="Google Shape;342;p21"/>
          <p:cNvSpPr txBox="1"/>
          <p:nvPr>
            <p:ph idx="1" type="subTitle"/>
          </p:nvPr>
        </p:nvSpPr>
        <p:spPr>
          <a:xfrm>
            <a:off x="359950" y="1385850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rgbClr val="7F6000"/>
                </a:solidFill>
              </a:rPr>
              <a:t>SOBRE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343" name="Google Shape;343;p21"/>
          <p:cNvSpPr txBox="1"/>
          <p:nvPr>
            <p:ph idx="12" type="sldNum"/>
          </p:nvPr>
        </p:nvSpPr>
        <p:spPr>
          <a:xfrm>
            <a:off x="8411673" y="4749850"/>
            <a:ext cx="693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344" name="Google Shape;344;p21"/>
          <p:cNvSpPr/>
          <p:nvPr/>
        </p:nvSpPr>
        <p:spPr>
          <a:xfrm>
            <a:off x="760600" y="2808000"/>
            <a:ext cx="375300" cy="453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1"/>
          <p:cNvSpPr/>
          <p:nvPr/>
        </p:nvSpPr>
        <p:spPr>
          <a:xfrm>
            <a:off x="2818000" y="2808000"/>
            <a:ext cx="375300" cy="453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1"/>
          <p:cNvSpPr/>
          <p:nvPr/>
        </p:nvSpPr>
        <p:spPr>
          <a:xfrm>
            <a:off x="2132200" y="2808000"/>
            <a:ext cx="375300" cy="453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1"/>
          <p:cNvSpPr/>
          <p:nvPr/>
        </p:nvSpPr>
        <p:spPr>
          <a:xfrm>
            <a:off x="1446400" y="2808000"/>
            <a:ext cx="375300" cy="453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1"/>
          <p:cNvSpPr txBox="1"/>
          <p:nvPr>
            <p:ph idx="1" type="subTitle"/>
          </p:nvPr>
        </p:nvSpPr>
        <p:spPr>
          <a:xfrm>
            <a:off x="647650" y="3355000"/>
            <a:ext cx="6012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fontScale="85000"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pt-BR" sz="1000">
                <a:latin typeface="Fira Sans"/>
                <a:ea typeface="Fira Sans"/>
                <a:cs typeface="Fira Sans"/>
                <a:sym typeface="Fira Sans"/>
              </a:rPr>
              <a:t>quadro1</a:t>
            </a:r>
            <a:endParaRPr i="1" sz="10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49" name="Google Shape;349;p21"/>
          <p:cNvSpPr txBox="1"/>
          <p:nvPr>
            <p:ph idx="1" type="subTitle"/>
          </p:nvPr>
        </p:nvSpPr>
        <p:spPr>
          <a:xfrm>
            <a:off x="1333450" y="3355000"/>
            <a:ext cx="6012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fontScale="85000"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pt-BR" sz="1000">
                <a:latin typeface="Fira Sans"/>
                <a:ea typeface="Fira Sans"/>
                <a:cs typeface="Fira Sans"/>
                <a:sym typeface="Fira Sans"/>
              </a:rPr>
              <a:t>quadro2</a:t>
            </a:r>
            <a:endParaRPr i="1" sz="10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0" name="Google Shape;350;p21"/>
          <p:cNvSpPr txBox="1"/>
          <p:nvPr>
            <p:ph idx="1" type="subTitle"/>
          </p:nvPr>
        </p:nvSpPr>
        <p:spPr>
          <a:xfrm>
            <a:off x="1976500" y="3355000"/>
            <a:ext cx="6012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fontScale="85000"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pt-BR" sz="1000">
                <a:latin typeface="Fira Sans"/>
                <a:ea typeface="Fira Sans"/>
                <a:cs typeface="Fira Sans"/>
                <a:sym typeface="Fira Sans"/>
              </a:rPr>
              <a:t>quadro3</a:t>
            </a:r>
            <a:endParaRPr i="1" sz="10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1" name="Google Shape;351;p21"/>
          <p:cNvSpPr txBox="1"/>
          <p:nvPr>
            <p:ph idx="1" type="subTitle"/>
          </p:nvPr>
        </p:nvSpPr>
        <p:spPr>
          <a:xfrm>
            <a:off x="2705050" y="3355000"/>
            <a:ext cx="6012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fontScale="85000"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pt-BR" sz="1000">
                <a:latin typeface="Fira Sans"/>
                <a:ea typeface="Fira Sans"/>
                <a:cs typeface="Fira Sans"/>
                <a:sym typeface="Fira Sans"/>
              </a:rPr>
              <a:t>quadro4</a:t>
            </a:r>
            <a:endParaRPr i="1" sz="10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52" name="Google Shape;35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852" y="2808000"/>
            <a:ext cx="490797" cy="45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9257" y="2808975"/>
            <a:ext cx="489600" cy="451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75041" y="2809725"/>
            <a:ext cx="489600" cy="450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0838" y="2808962"/>
            <a:ext cx="489600" cy="4519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1"/>
          <p:cNvGrpSpPr/>
          <p:nvPr/>
        </p:nvGrpSpPr>
        <p:grpSpPr>
          <a:xfrm>
            <a:off x="439525" y="3347200"/>
            <a:ext cx="3059100" cy="376788"/>
            <a:chOff x="1135888" y="4240213"/>
            <a:chExt cx="3059100" cy="376788"/>
          </a:xfrm>
        </p:grpSpPr>
        <p:cxnSp>
          <p:nvCxnSpPr>
            <p:cNvPr id="357" name="Google Shape;357;p21"/>
            <p:cNvCxnSpPr/>
            <p:nvPr/>
          </p:nvCxnSpPr>
          <p:spPr>
            <a:xfrm>
              <a:off x="1135888" y="4615525"/>
              <a:ext cx="30591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" name="Google Shape;358;p21"/>
            <p:cNvCxnSpPr/>
            <p:nvPr/>
          </p:nvCxnSpPr>
          <p:spPr>
            <a:xfrm>
              <a:off x="4194238" y="4241700"/>
              <a:ext cx="0" cy="3753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cxnSp>
          <p:nvCxnSpPr>
            <p:cNvPr id="359" name="Google Shape;359;p21"/>
            <p:cNvCxnSpPr/>
            <p:nvPr/>
          </p:nvCxnSpPr>
          <p:spPr>
            <a:xfrm>
              <a:off x="1135888" y="4240213"/>
              <a:ext cx="0" cy="3753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</p:grpSp>
      <p:sp>
        <p:nvSpPr>
          <p:cNvPr id="360" name="Google Shape;360;p21"/>
          <p:cNvSpPr txBox="1"/>
          <p:nvPr>
            <p:ph idx="1" type="subTitle"/>
          </p:nvPr>
        </p:nvSpPr>
        <p:spPr>
          <a:xfrm>
            <a:off x="1523275" y="3733100"/>
            <a:ext cx="891600" cy="3612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pt-BR">
                <a:solidFill>
                  <a:srgbClr val="980000"/>
                </a:solidFill>
                <a:latin typeface="Fira Sans"/>
                <a:ea typeface="Fira Sans"/>
                <a:cs typeface="Fira Sans"/>
                <a:sym typeface="Fira Sans"/>
              </a:rPr>
              <a:t>sequência</a:t>
            </a:r>
            <a:endParaRPr b="1" i="1">
              <a:solidFill>
                <a:srgbClr val="98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61" name="Google Shape;361;p21"/>
          <p:cNvGrpSpPr/>
          <p:nvPr/>
        </p:nvGrpSpPr>
        <p:grpSpPr>
          <a:xfrm>
            <a:off x="826300" y="4018100"/>
            <a:ext cx="2245938" cy="564088"/>
            <a:chOff x="673900" y="4322900"/>
            <a:chExt cx="2245938" cy="564088"/>
          </a:xfrm>
        </p:grpSpPr>
        <p:pic>
          <p:nvPicPr>
            <p:cNvPr id="362" name="Google Shape;362;p21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3900" y="4322900"/>
              <a:ext cx="548700" cy="54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3" name="Google Shape;363;p21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1523275" y="4332000"/>
              <a:ext cx="548700" cy="54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4" name="Google Shape;364;p21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2372638" y="4339788"/>
              <a:ext cx="547200" cy="5472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65" name="Google Shape;365;p21"/>
          <p:cNvGrpSpPr/>
          <p:nvPr/>
        </p:nvGrpSpPr>
        <p:grpSpPr>
          <a:xfrm>
            <a:off x="722655" y="4306584"/>
            <a:ext cx="2470835" cy="376788"/>
            <a:chOff x="1135888" y="4240213"/>
            <a:chExt cx="3059100" cy="376788"/>
          </a:xfrm>
        </p:grpSpPr>
        <p:cxnSp>
          <p:nvCxnSpPr>
            <p:cNvPr id="366" name="Google Shape;366;p21"/>
            <p:cNvCxnSpPr/>
            <p:nvPr/>
          </p:nvCxnSpPr>
          <p:spPr>
            <a:xfrm>
              <a:off x="1135888" y="4615525"/>
              <a:ext cx="30591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7" name="Google Shape;367;p21"/>
            <p:cNvCxnSpPr/>
            <p:nvPr/>
          </p:nvCxnSpPr>
          <p:spPr>
            <a:xfrm>
              <a:off x="4194238" y="4241700"/>
              <a:ext cx="0" cy="3753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cxnSp>
          <p:nvCxnSpPr>
            <p:cNvPr id="368" name="Google Shape;368;p21"/>
            <p:cNvCxnSpPr/>
            <p:nvPr/>
          </p:nvCxnSpPr>
          <p:spPr>
            <a:xfrm>
              <a:off x="1135888" y="4240213"/>
              <a:ext cx="0" cy="3753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</p:grpSp>
      <p:sp>
        <p:nvSpPr>
          <p:cNvPr id="369" name="Google Shape;369;p21"/>
          <p:cNvSpPr txBox="1"/>
          <p:nvPr>
            <p:ph idx="1" type="subTitle"/>
          </p:nvPr>
        </p:nvSpPr>
        <p:spPr>
          <a:xfrm>
            <a:off x="1579675" y="4683375"/>
            <a:ext cx="739200" cy="361200"/>
          </a:xfrm>
          <a:prstGeom prst="rect">
            <a:avLst/>
          </a:prstGeom>
        </p:spPr>
        <p:txBody>
          <a:bodyPr anchorCtr="0" anchor="ctr" bIns="91425" lIns="90000" spcFirstLastPara="1" rIns="91425" wrap="square" tIns="90000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pt-BR">
                <a:solidFill>
                  <a:srgbClr val="980000"/>
                </a:solidFill>
                <a:latin typeface="Fira Sans"/>
                <a:ea typeface="Fira Sans"/>
                <a:cs typeface="Fira Sans"/>
                <a:sym typeface="Fira Sans"/>
              </a:rPr>
              <a:t>tempo</a:t>
            </a:r>
            <a:endParaRPr b="1" i="1">
              <a:solidFill>
                <a:srgbClr val="98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2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Processo de transformação em </a:t>
            </a:r>
            <a:r>
              <a:rPr i="1" lang="pt-BR"/>
              <a:t>pixel art</a:t>
            </a:r>
            <a:endParaRPr i="1"/>
          </a:p>
        </p:txBody>
      </p:sp>
      <p:pic>
        <p:nvPicPr>
          <p:cNvPr descr="Captura de imagens com uma câmera comum" id="375" name="Google Shape;3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25" y="1032150"/>
            <a:ext cx="2880000" cy="38419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to reduzida para que se organize em pixels" id="376" name="Google Shape;37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7950" y="1032150"/>
            <a:ext cx="2880000" cy="3859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corte do modelo a ser redesenhado" id="377" name="Google Shape;37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7800" y="1023513"/>
            <a:ext cx="2880000" cy="385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22"/>
          <p:cNvSpPr txBox="1"/>
          <p:nvPr>
            <p:ph idx="12" type="sldNum"/>
          </p:nvPr>
        </p:nvSpPr>
        <p:spPr>
          <a:xfrm>
            <a:off x="8443098" y="4749850"/>
            <a:ext cx="662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Processo de transformação em </a:t>
            </a:r>
            <a:r>
              <a:rPr i="1" lang="pt-BR"/>
              <a:t>pixel art</a:t>
            </a:r>
            <a:endParaRPr/>
          </a:p>
        </p:txBody>
      </p:sp>
      <p:pic>
        <p:nvPicPr>
          <p:cNvPr descr="Silhueta definida com o contorno do personagem" id="384" name="Google Shape;38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25" y="1032138"/>
            <a:ext cx="2880000" cy="3859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himento das massas de cor com cores base, extraídas com base nas cores presentes na foto original." id="385" name="Google Shape;38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7950" y="1032150"/>
            <a:ext cx="2880000" cy="3859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dição de detalhes, sombras e brilhos." id="386" name="Google Shape;38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7800" y="1032150"/>
            <a:ext cx="2880000" cy="385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23"/>
          <p:cNvSpPr txBox="1"/>
          <p:nvPr>
            <p:ph idx="12" type="sldNum"/>
          </p:nvPr>
        </p:nvSpPr>
        <p:spPr>
          <a:xfrm>
            <a:off x="8443098" y="4749850"/>
            <a:ext cx="662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Processo de transformação em </a:t>
            </a:r>
            <a:r>
              <a:rPr i="1" lang="pt-BR"/>
              <a:t>pixel art</a:t>
            </a:r>
            <a:endParaRPr/>
          </a:p>
        </p:txBody>
      </p:sp>
      <p:pic>
        <p:nvPicPr>
          <p:cNvPr descr="Personagem em diferentes comportamentos. Ocioso, caminhando e socando." id="393" name="Google Shape;39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275" y="1507463"/>
            <a:ext cx="2423825" cy="2908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binados, os sprites do personagem formam as animações. Ocioso, caminhando, atacando e sendo atacado." id="394" name="Google Shape;39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4100" y="1548322"/>
            <a:ext cx="2207275" cy="25677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s imagens são os sprites utilizados para a versão final do personagem." id="395" name="Google Shape;39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6000" y="1091600"/>
            <a:ext cx="4208000" cy="39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24"/>
          <p:cNvSpPr txBox="1"/>
          <p:nvPr>
            <p:ph idx="12" type="sldNum"/>
          </p:nvPr>
        </p:nvSpPr>
        <p:spPr>
          <a:xfrm>
            <a:off x="8346047" y="4749850"/>
            <a:ext cx="759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5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Sua presença dentro da animação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402" name="Google Shape;402;p2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Eixos</a:t>
            </a:r>
            <a:endParaRPr/>
          </a:p>
        </p:txBody>
      </p:sp>
      <p:sp>
        <p:nvSpPr>
          <p:cNvPr id="403" name="Google Shape;403;p25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  <a:ln>
            <a:noFill/>
          </a:ln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Para animações </a:t>
            </a:r>
            <a:r>
              <a:rPr b="1" lang="pt-BR" sz="1400"/>
              <a:t>3D</a:t>
            </a:r>
            <a:r>
              <a:rPr lang="pt-BR" sz="1400"/>
              <a:t>, temos três eixos: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x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z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Para animações </a:t>
            </a:r>
            <a:r>
              <a:rPr b="1" lang="pt-BR" sz="1400"/>
              <a:t>2D</a:t>
            </a:r>
            <a:r>
              <a:rPr lang="pt-BR" sz="1400"/>
              <a:t> (que utilizaremos no nosso programa), temos dois eixos normalmente: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x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y</a:t>
            </a:r>
            <a:endParaRPr sz="1400"/>
          </a:p>
        </p:txBody>
      </p:sp>
      <p:sp>
        <p:nvSpPr>
          <p:cNvPr id="404" name="Google Shape;404;p25"/>
          <p:cNvSpPr txBox="1"/>
          <p:nvPr>
            <p:ph idx="12" type="sldNum"/>
          </p:nvPr>
        </p:nvSpPr>
        <p:spPr>
          <a:xfrm>
            <a:off x="8346047" y="4749850"/>
            <a:ext cx="759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405" name="Google Shape;40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400" y="1196275"/>
            <a:ext cx="3651850" cy="365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6"/>
          <p:cNvSpPr/>
          <p:nvPr/>
        </p:nvSpPr>
        <p:spPr>
          <a:xfrm>
            <a:off x="-12125" y="897675"/>
            <a:ext cx="5014500" cy="42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26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Sua presença dentro da animação</a:t>
            </a:r>
            <a:endParaRPr/>
          </a:p>
        </p:txBody>
      </p:sp>
      <p:sp>
        <p:nvSpPr>
          <p:cNvPr id="412" name="Google Shape;412;p26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Eixos</a:t>
            </a:r>
            <a:endParaRPr/>
          </a:p>
        </p:txBody>
      </p:sp>
      <p:sp>
        <p:nvSpPr>
          <p:cNvPr id="413" name="Google Shape;413;p26"/>
          <p:cNvSpPr txBox="1"/>
          <p:nvPr>
            <p:ph idx="12" type="sldNum"/>
          </p:nvPr>
        </p:nvSpPr>
        <p:spPr>
          <a:xfrm>
            <a:off x="8358200" y="4749850"/>
            <a:ext cx="747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414" name="Google Shape;4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400" y="1196275"/>
            <a:ext cx="3651850" cy="365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26"/>
          <p:cNvPicPr preferRelativeResize="0"/>
          <p:nvPr/>
        </p:nvPicPr>
        <p:blipFill rotWithShape="1">
          <a:blip r:embed="rId4">
            <a:alphaModFix/>
          </a:blip>
          <a:srcRect b="12698" l="0" r="49057" t="24126"/>
          <a:stretch/>
        </p:blipFill>
        <p:spPr>
          <a:xfrm>
            <a:off x="76200" y="1501838"/>
            <a:ext cx="4658275" cy="3040725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26"/>
          <p:cNvSpPr/>
          <p:nvPr/>
        </p:nvSpPr>
        <p:spPr>
          <a:xfrm>
            <a:off x="12125" y="1397775"/>
            <a:ext cx="2547600" cy="361200"/>
          </a:xfrm>
          <a:prstGeom prst="rect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7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7F6000"/>
                </a:solidFill>
              </a:rPr>
              <a:t>Seção de Desenho e Animação</a:t>
            </a:r>
            <a:endParaRPr>
              <a:solidFill>
                <a:srgbClr val="7F6000"/>
              </a:solidFill>
            </a:endParaRPr>
          </a:p>
        </p:txBody>
      </p:sp>
      <p:sp>
        <p:nvSpPr>
          <p:cNvPr id="422" name="Google Shape;422;p27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Componentes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423" name="Google Shape;423;p27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Nessa seção da paleta estão os componentes ligados ao desenho e animação.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A partir deles é possível criar aplicativos mais interativos e amigáveis ao usuário, no entanto, a </a:t>
            </a:r>
            <a:r>
              <a:rPr i="1" lang="pt-BR" sz="1400"/>
              <a:t>complexidade</a:t>
            </a:r>
            <a:r>
              <a:rPr b="1" i="1" lang="pt-BR" sz="1400"/>
              <a:t> </a:t>
            </a:r>
            <a:r>
              <a:rPr lang="pt-BR" sz="1400"/>
              <a:t>dos blocos costuma aumentar.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/>
              <a:t>Componentes: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 u="sng">
                <a:solidFill>
                  <a:schemeClr val="dk2"/>
                </a:solidFill>
                <a:hlinkClick action="ppaction://hlinkshowjump?jump=nextslide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Bola</a:t>
            </a:r>
            <a:r>
              <a:rPr lang="pt-BR" sz="1400"/>
              <a:t>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u="sng">
                <a:solidFill>
                  <a:schemeClr val="dk2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Pintura</a:t>
            </a:r>
            <a:r>
              <a:rPr lang="pt-BR" sz="1400"/>
              <a:t>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u="sng">
                <a:solidFill>
                  <a:schemeClr val="dk2"/>
                </a:solidFill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SpriteImagem</a:t>
            </a:r>
            <a:r>
              <a:rPr lang="pt-BR" sz="1400"/>
              <a:t>.</a:t>
            </a:r>
            <a:endParaRPr sz="1400"/>
          </a:p>
        </p:txBody>
      </p:sp>
      <p:pic>
        <p:nvPicPr>
          <p:cNvPr id="424" name="Google Shape;424;p27"/>
          <p:cNvPicPr preferRelativeResize="0"/>
          <p:nvPr/>
        </p:nvPicPr>
        <p:blipFill rotWithShape="1">
          <a:blip r:embed="rId5">
            <a:alphaModFix/>
          </a:blip>
          <a:srcRect b="0" l="0" r="2286" t="0"/>
          <a:stretch/>
        </p:blipFill>
        <p:spPr>
          <a:xfrm>
            <a:off x="5359275" y="2112075"/>
            <a:ext cx="2710425" cy="1820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25" name="Google Shape;425;p27"/>
          <p:cNvSpPr txBox="1"/>
          <p:nvPr>
            <p:ph idx="12" type="sldNum"/>
          </p:nvPr>
        </p:nvSpPr>
        <p:spPr>
          <a:xfrm>
            <a:off x="8261145" y="4749850"/>
            <a:ext cx="844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8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Definição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431" name="Google Shape;431;p28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7F6000"/>
                </a:solidFill>
              </a:rPr>
              <a:t>Bola</a:t>
            </a:r>
            <a:endParaRPr>
              <a:solidFill>
                <a:srgbClr val="7F6000"/>
              </a:solidFill>
            </a:endParaRPr>
          </a:p>
        </p:txBody>
      </p:sp>
      <p:sp>
        <p:nvSpPr>
          <p:cNvPr id="432" name="Google Shape;432;p28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400"/>
              <a:t>DEFINIÇÃO: </a:t>
            </a:r>
            <a:r>
              <a:rPr lang="pt-BR" sz="1400"/>
              <a:t>um "</a:t>
            </a:r>
            <a:r>
              <a:rPr i="1" lang="pt-BR" sz="1400"/>
              <a:t>sprite</a:t>
            </a:r>
            <a:r>
              <a:rPr lang="pt-BR" sz="1400"/>
              <a:t>" redondo que pode ser colocado em uma Pintura.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/>
              <a:t>A diferença entre uma Bola e um SpriteImagem é que o último pode obter sua aparência a partir de um arquivo de imagem, enquanto a aparência da Bola pode ser alterada apenas variando suas propriedades CorDePintura e Raio.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/>
              <a:t>A documentação pode ser acessada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no site</a:t>
            </a:r>
            <a:r>
              <a:rPr lang="pt-BR" sz="1400"/>
              <a:t>, através do </a:t>
            </a:r>
            <a:r>
              <a:rPr b="1" lang="pt-BR" sz="1400"/>
              <a:t>Ball</a:t>
            </a:r>
            <a:r>
              <a:rPr lang="pt-BR" sz="1400"/>
              <a:t>.</a:t>
            </a:r>
            <a:endParaRPr sz="1400"/>
          </a:p>
        </p:txBody>
      </p:sp>
      <p:sp>
        <p:nvSpPr>
          <p:cNvPr id="433" name="Google Shape;433;p28"/>
          <p:cNvSpPr txBox="1"/>
          <p:nvPr>
            <p:ph idx="12" type="sldNum"/>
          </p:nvPr>
        </p:nvSpPr>
        <p:spPr>
          <a:xfrm>
            <a:off x="8467374" y="4749850"/>
            <a:ext cx="638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434" name="Google Shape;43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2500" y="1244150"/>
            <a:ext cx="2167200" cy="3556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9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Propriedade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440" name="Google Shape;440;p29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rPr lang="pt-BR">
                <a:solidFill>
                  <a:srgbClr val="7F6000"/>
                </a:solidFill>
              </a:rPr>
              <a:t>Bola</a:t>
            </a:r>
            <a:endParaRPr>
              <a:solidFill>
                <a:srgbClr val="7F6000"/>
              </a:solidFill>
            </a:endParaRPr>
          </a:p>
        </p:txBody>
      </p:sp>
      <p:sp>
        <p:nvSpPr>
          <p:cNvPr id="441" name="Google Shape;441;p29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Podemos editar a propriedade da </a:t>
            </a:r>
            <a:r>
              <a:rPr b="1" lang="pt-BR" sz="1400"/>
              <a:t>Bola</a:t>
            </a:r>
            <a:r>
              <a:rPr lang="pt-BR" sz="1400"/>
              <a:t>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Propriedades da forma (cor da pintura, raio etc.);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Coordenadas (eixo X, Y e Z);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Visibilidade;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…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42" name="Google Shape;442;p29"/>
          <p:cNvSpPr txBox="1"/>
          <p:nvPr>
            <p:ph idx="12" type="sldNum"/>
          </p:nvPr>
        </p:nvSpPr>
        <p:spPr>
          <a:xfrm>
            <a:off x="8455223" y="4749850"/>
            <a:ext cx="65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443" name="Google Shape;443;p29"/>
          <p:cNvPicPr preferRelativeResize="0"/>
          <p:nvPr/>
        </p:nvPicPr>
        <p:blipFill rotWithShape="1">
          <a:blip r:embed="rId3">
            <a:alphaModFix/>
          </a:blip>
          <a:srcRect b="50472" l="0" r="0" t="0"/>
          <a:stretch/>
        </p:blipFill>
        <p:spPr>
          <a:xfrm>
            <a:off x="6089750" y="1481575"/>
            <a:ext cx="1979950" cy="3081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"/>
          <p:cNvSpPr txBox="1"/>
          <p:nvPr>
            <p:ph type="title"/>
          </p:nvPr>
        </p:nvSpPr>
        <p:spPr>
          <a:xfrm>
            <a:off x="0" y="0"/>
            <a:ext cx="9144000" cy="1686300"/>
          </a:xfrm>
          <a:prstGeom prst="rect">
            <a:avLst/>
          </a:prstGeom>
          <a:effectLst>
            <a:outerShdw blurRad="42863" rotWithShape="0" algn="bl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Fira Sans Black"/>
                <a:ea typeface="Fira Sans Black"/>
                <a:cs typeface="Fira Sans Black"/>
                <a:sym typeface="Fira Sans Black"/>
              </a:rPr>
              <a:t>Índice</a:t>
            </a:r>
            <a:endParaRPr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238" name="Google Shape;238;p12"/>
          <p:cNvSpPr txBox="1"/>
          <p:nvPr/>
        </p:nvSpPr>
        <p:spPr>
          <a:xfrm>
            <a:off x="594425" y="1686300"/>
            <a:ext cx="8549700" cy="34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●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howjump?jump=nextslide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Recapitulando a última aula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○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Componentes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●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Continuação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○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Começando na animação 2D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○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Processo de transformação em pixel art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○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Eixos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○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Seção de Desenho e Animação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100"/>
              <a:buFont typeface="Fira Sans Medium"/>
              <a:buChar char="■"/>
            </a:pPr>
            <a:r>
              <a:rPr lang="pt-BR" sz="11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Bola</a:t>
            </a:r>
            <a:endParaRPr sz="11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100"/>
              <a:buFont typeface="Fira Sans Medium"/>
              <a:buChar char="■"/>
            </a:pPr>
            <a:r>
              <a:rPr lang="pt-BR" sz="11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Pintura</a:t>
            </a:r>
            <a:endParaRPr sz="11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100"/>
              <a:buFont typeface="Fira Sans Medium"/>
              <a:buChar char="■"/>
            </a:pPr>
            <a:r>
              <a:rPr lang="pt-BR" sz="11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SpriteImagem</a:t>
            </a:r>
            <a:endParaRPr sz="11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○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Algoritmo do jogo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○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Agora, vamos exercitar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■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Implementar descanso (idle longo)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■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Resultado esperado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300"/>
              <a:buFont typeface="Fira Sans Medium"/>
              <a:buChar char="●"/>
            </a:pPr>
            <a:r>
              <a:rPr lang="pt-BR" sz="1300">
                <a:solidFill>
                  <a:srgbClr val="7F6000"/>
                </a:solidFill>
                <a:uFill>
                  <a:noFill/>
                </a:uFill>
                <a:latin typeface="Fira Sans Medium"/>
                <a:ea typeface="Fira Sans Medium"/>
                <a:cs typeface="Fira Sans Medium"/>
                <a:sym typeface="Fira Sans Medium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Exercícios para Reforço</a:t>
            </a:r>
            <a:endParaRPr sz="1300">
              <a:solidFill>
                <a:srgbClr val="7F6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9" name="Google Shape;239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0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Definição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449" name="Google Shape;449;p30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7F6000"/>
                </a:solidFill>
              </a:rPr>
              <a:t>Pintura</a:t>
            </a:r>
            <a:endParaRPr>
              <a:solidFill>
                <a:srgbClr val="7F6000"/>
              </a:solidFill>
            </a:endParaRPr>
          </a:p>
        </p:txBody>
      </p:sp>
      <p:sp>
        <p:nvSpPr>
          <p:cNvPr id="450" name="Google Shape;450;p30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400"/>
              <a:t>DEFINIÇÃO: </a:t>
            </a:r>
            <a:r>
              <a:rPr lang="pt-BR" sz="1400"/>
              <a:t>um painel retangular sensível ao toque onde se pode desenhar e animar sprites.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/>
              <a:t>A documentação pode ser acessada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no site</a:t>
            </a:r>
            <a:r>
              <a:rPr lang="pt-BR" sz="1400"/>
              <a:t>, através do </a:t>
            </a:r>
            <a:r>
              <a:rPr b="1" lang="pt-BR" sz="1400"/>
              <a:t>Canvas</a:t>
            </a:r>
            <a:r>
              <a:rPr lang="pt-BR" sz="1400"/>
              <a:t>.</a:t>
            </a:r>
            <a:endParaRPr sz="1400"/>
          </a:p>
        </p:txBody>
      </p:sp>
      <p:pic>
        <p:nvPicPr>
          <p:cNvPr id="451" name="Google Shape;45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2750" y="1272625"/>
            <a:ext cx="2166950" cy="349915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30"/>
          <p:cNvSpPr txBox="1"/>
          <p:nvPr>
            <p:ph idx="12" type="sldNum"/>
          </p:nvPr>
        </p:nvSpPr>
        <p:spPr>
          <a:xfrm>
            <a:off x="8394572" y="4749850"/>
            <a:ext cx="711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1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Propriedade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458" name="Google Shape;458;p31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rPr lang="pt-BR">
                <a:solidFill>
                  <a:srgbClr val="7F6000"/>
                </a:solidFill>
              </a:rPr>
              <a:t>Pintura</a:t>
            </a:r>
            <a:endParaRPr>
              <a:solidFill>
                <a:srgbClr val="7F6000"/>
              </a:solidFill>
            </a:endParaRPr>
          </a:p>
        </p:txBody>
      </p:sp>
      <p:sp>
        <p:nvSpPr>
          <p:cNvPr id="459" name="Google Shape;459;p31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Podemos editar as propriedades da </a:t>
            </a:r>
            <a:r>
              <a:rPr b="1" lang="pt-BR" sz="1400"/>
              <a:t>Pintura</a:t>
            </a:r>
            <a:r>
              <a:rPr lang="pt-BR" sz="1400"/>
              <a:t>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Propriedades da forma (cor de fundo, largura, altura, origem etc.</a:t>
            </a:r>
            <a:r>
              <a:rPr lang="pt-BR" sz="1400"/>
              <a:t>);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Propriedades da fonte (tamanho da fonte, alinhamento etc.);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Visibilidade;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…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60" name="Google Shape;460;p31"/>
          <p:cNvSpPr txBox="1"/>
          <p:nvPr>
            <p:ph idx="12" type="sldNum"/>
          </p:nvPr>
        </p:nvSpPr>
        <p:spPr>
          <a:xfrm>
            <a:off x="8333921" y="4749850"/>
            <a:ext cx="771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461" name="Google Shape;461;p31"/>
          <p:cNvPicPr preferRelativeResize="0"/>
          <p:nvPr/>
        </p:nvPicPr>
        <p:blipFill rotWithShape="1">
          <a:blip r:embed="rId3">
            <a:alphaModFix/>
          </a:blip>
          <a:srcRect b="25283" l="0" r="0" t="0"/>
          <a:stretch/>
        </p:blipFill>
        <p:spPr>
          <a:xfrm>
            <a:off x="6136125" y="1099047"/>
            <a:ext cx="1933575" cy="3650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2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Definição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467" name="Google Shape;467;p32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7F6000"/>
                </a:solidFill>
              </a:rPr>
              <a:t>SpriteImagem</a:t>
            </a:r>
            <a:endParaRPr>
              <a:solidFill>
                <a:srgbClr val="7F6000"/>
              </a:solidFill>
            </a:endParaRPr>
          </a:p>
        </p:txBody>
      </p:sp>
      <p:sp>
        <p:nvSpPr>
          <p:cNvPr id="468" name="Google Shape;468;p32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400"/>
              <a:t>DEFINIÇÃO: </a:t>
            </a:r>
            <a:r>
              <a:rPr lang="pt-BR" sz="1400"/>
              <a:t>um "</a:t>
            </a:r>
            <a:r>
              <a:rPr i="1" lang="pt-BR" sz="1400"/>
              <a:t>sprite</a:t>
            </a:r>
            <a:r>
              <a:rPr lang="pt-BR" sz="1400"/>
              <a:t>" que pode ser colocado em uma Pintura, onde ele pode reagir a toques e arrastes, interagir com outros sprites (Bolas e outros SpriteImagens), e com a borda da tela, e mover-se de acordo com suas propriedade.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/>
              <a:t>A documentação pode ser acessada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no site</a:t>
            </a:r>
            <a:r>
              <a:rPr lang="pt-BR" sz="1400"/>
              <a:t>, através do </a:t>
            </a:r>
            <a:r>
              <a:rPr b="1" lang="pt-BR" sz="1400"/>
              <a:t>ImageSprite</a:t>
            </a:r>
            <a:r>
              <a:rPr lang="pt-BR" sz="1400"/>
              <a:t>.</a:t>
            </a:r>
            <a:endParaRPr sz="1400"/>
          </a:p>
        </p:txBody>
      </p:sp>
      <p:sp>
        <p:nvSpPr>
          <p:cNvPr id="469" name="Google Shape;469;p32"/>
          <p:cNvSpPr txBox="1"/>
          <p:nvPr>
            <p:ph idx="12" type="sldNum"/>
          </p:nvPr>
        </p:nvSpPr>
        <p:spPr>
          <a:xfrm>
            <a:off x="8370322" y="4749850"/>
            <a:ext cx="735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470" name="Google Shape;47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2500" y="1095800"/>
            <a:ext cx="2167200" cy="385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Propriedade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476" name="Google Shape;476;p3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rPr lang="pt-BR">
                <a:solidFill>
                  <a:srgbClr val="7F6000"/>
                </a:solidFill>
              </a:rPr>
              <a:t>SpriteImagem</a:t>
            </a:r>
            <a:endParaRPr>
              <a:solidFill>
                <a:srgbClr val="7F6000"/>
              </a:solidFill>
            </a:endParaRPr>
          </a:p>
        </p:txBody>
      </p:sp>
      <p:sp>
        <p:nvSpPr>
          <p:cNvPr id="477" name="Google Shape;477;p33"/>
          <p:cNvSpPr txBox="1"/>
          <p:nvPr>
            <p:ph idx="2" type="body"/>
          </p:nvPr>
        </p:nvSpPr>
        <p:spPr>
          <a:xfrm>
            <a:off x="0" y="900000"/>
            <a:ext cx="46074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Podemos editar as propriedades do </a:t>
            </a:r>
            <a:r>
              <a:rPr b="1" lang="pt-BR" sz="1400"/>
              <a:t>SpriteImagem</a:t>
            </a:r>
            <a:r>
              <a:rPr lang="pt-BR" sz="1400"/>
              <a:t>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Propriedades da forma (largura, altura, origem etc.);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Propriedades de animação (direção, intervalo, velocidade etc.);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Coordenadas (eixo X, Y e Z);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…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78" name="Google Shape;478;p33"/>
          <p:cNvSpPr txBox="1"/>
          <p:nvPr>
            <p:ph idx="12" type="sldNum"/>
          </p:nvPr>
        </p:nvSpPr>
        <p:spPr>
          <a:xfrm>
            <a:off x="8443098" y="4749850"/>
            <a:ext cx="662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479" name="Google Shape;479;p33"/>
          <p:cNvPicPr preferRelativeResize="0"/>
          <p:nvPr/>
        </p:nvPicPr>
        <p:blipFill rotWithShape="1">
          <a:blip r:embed="rId3">
            <a:alphaModFix/>
          </a:blip>
          <a:srcRect b="27230" l="0" r="0" t="0"/>
          <a:stretch/>
        </p:blipFill>
        <p:spPr>
          <a:xfrm>
            <a:off x="6178700" y="1150713"/>
            <a:ext cx="1891000" cy="37429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/>
          <p:nvPr>
            <p:ph type="title"/>
          </p:nvPr>
        </p:nvSpPr>
        <p:spPr>
          <a:xfrm>
            <a:off x="0" y="0"/>
            <a:ext cx="9144000" cy="51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dúvida?</a:t>
            </a:r>
            <a:endParaRPr/>
          </a:p>
        </p:txBody>
      </p:sp>
      <p:sp>
        <p:nvSpPr>
          <p:cNvPr id="485" name="Google Shape;485;p34"/>
          <p:cNvSpPr txBox="1"/>
          <p:nvPr>
            <p:ph idx="12" type="sldNum"/>
          </p:nvPr>
        </p:nvSpPr>
        <p:spPr>
          <a:xfrm>
            <a:off x="8418848" y="4749850"/>
            <a:ext cx="686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5"/>
          <p:cNvSpPr txBox="1"/>
          <p:nvPr>
            <p:ph idx="12" type="sldNum"/>
          </p:nvPr>
        </p:nvSpPr>
        <p:spPr>
          <a:xfrm>
            <a:off x="8382447" y="4749850"/>
            <a:ext cx="72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491" name="Google Shape;49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850" y="1971150"/>
            <a:ext cx="8177926" cy="277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850" y="1394400"/>
            <a:ext cx="5268074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35"/>
          <p:cNvSpPr txBox="1"/>
          <p:nvPr>
            <p:ph type="title"/>
          </p:nvPr>
        </p:nvSpPr>
        <p:spPr>
          <a:xfrm>
            <a:off x="0" y="0"/>
            <a:ext cx="9144000" cy="1211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Algoritmo do jogo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36"/>
          <p:cNvSpPr txBox="1"/>
          <p:nvPr>
            <p:ph idx="12" type="sldNum"/>
          </p:nvPr>
        </p:nvSpPr>
        <p:spPr>
          <a:xfrm>
            <a:off x="8382450" y="4749850"/>
            <a:ext cx="72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499" name="Google Shape;499;p36"/>
          <p:cNvSpPr txBox="1"/>
          <p:nvPr/>
        </p:nvSpPr>
        <p:spPr>
          <a:xfrm>
            <a:off x="0" y="0"/>
            <a:ext cx="9144000" cy="51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Agora, vamos exercitar</a:t>
            </a:r>
            <a:endParaRPr sz="4000"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AC8200"/>
                </a:solidFill>
                <a:latin typeface="Fira Sans"/>
                <a:ea typeface="Fira Sans"/>
                <a:cs typeface="Fira Sans"/>
                <a:sym typeface="Fira Sans"/>
              </a:rPr>
              <a:t>Implementando nossa própria animação</a:t>
            </a:r>
            <a:endParaRPr sz="4000">
              <a:solidFill>
                <a:srgbClr val="AC82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7"/>
          <p:cNvSpPr/>
          <p:nvPr/>
        </p:nvSpPr>
        <p:spPr>
          <a:xfrm>
            <a:off x="-34150" y="2358600"/>
            <a:ext cx="6554100" cy="27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7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Configurando a interface gráfica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506" name="Google Shape;506;p37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Implementar descanso (</a:t>
            </a:r>
            <a:r>
              <a:rPr i="1" lang="pt-BR"/>
              <a:t>idle</a:t>
            </a:r>
            <a:r>
              <a:rPr lang="pt-BR"/>
              <a:t> longo)</a:t>
            </a:r>
            <a:endParaRPr/>
          </a:p>
        </p:txBody>
      </p:sp>
      <p:sp>
        <p:nvSpPr>
          <p:cNvPr id="507" name="Google Shape;507;p37"/>
          <p:cNvSpPr txBox="1"/>
          <p:nvPr>
            <p:ph idx="2" type="body"/>
          </p:nvPr>
        </p:nvSpPr>
        <p:spPr>
          <a:xfrm>
            <a:off x="0" y="900000"/>
            <a:ext cx="4607400" cy="16716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Hoje, implementaremos no programa a animação ocioso (</a:t>
            </a:r>
            <a:r>
              <a:rPr i="1" lang="pt-BR" sz="1400"/>
              <a:t>idle</a:t>
            </a:r>
            <a:r>
              <a:rPr lang="pt-BR" sz="1400"/>
              <a:t>). Para realizá-la, seguiremos os seguintes passos:</a:t>
            </a:r>
            <a:endParaRPr sz="1400"/>
          </a:p>
        </p:txBody>
      </p:sp>
      <p:pic>
        <p:nvPicPr>
          <p:cNvPr id="508" name="Google Shape;5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1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542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7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41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37"/>
          <p:cNvSpPr txBox="1"/>
          <p:nvPr>
            <p:ph idx="1" type="subTitle"/>
          </p:nvPr>
        </p:nvSpPr>
        <p:spPr>
          <a:xfrm>
            <a:off x="271825" y="2391150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400"/>
              <a:buAutoNum type="arabicPeriod"/>
            </a:pPr>
            <a:r>
              <a:rPr lang="pt-BR" sz="1400"/>
              <a:t>ENVIAR IMAGENS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514" name="Google Shape;514;p37"/>
          <p:cNvSpPr txBox="1"/>
          <p:nvPr>
            <p:ph idx="12" type="sldNum"/>
          </p:nvPr>
        </p:nvSpPr>
        <p:spPr>
          <a:xfrm>
            <a:off x="8467374" y="4749850"/>
            <a:ext cx="638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8"/>
          <p:cNvSpPr/>
          <p:nvPr/>
        </p:nvSpPr>
        <p:spPr>
          <a:xfrm>
            <a:off x="0" y="2391150"/>
            <a:ext cx="6554100" cy="27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38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Configurando a interface gráfica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521" name="Google Shape;521;p38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Implementar descanso (</a:t>
            </a:r>
            <a:r>
              <a:rPr i="1" lang="pt-BR"/>
              <a:t>idle</a:t>
            </a:r>
            <a:r>
              <a:rPr lang="pt-BR"/>
              <a:t> longo)</a:t>
            </a:r>
            <a:endParaRPr/>
          </a:p>
        </p:txBody>
      </p:sp>
      <p:sp>
        <p:nvSpPr>
          <p:cNvPr id="522" name="Google Shape;522;p38"/>
          <p:cNvSpPr txBox="1"/>
          <p:nvPr>
            <p:ph idx="2" type="body"/>
          </p:nvPr>
        </p:nvSpPr>
        <p:spPr>
          <a:xfrm>
            <a:off x="0" y="900150"/>
            <a:ext cx="4607400" cy="16716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Hoje, implementaremos no programa a animação ocioso (</a:t>
            </a:r>
            <a:r>
              <a:rPr i="1" lang="pt-BR" sz="1400"/>
              <a:t>idle</a:t>
            </a:r>
            <a:r>
              <a:rPr lang="pt-BR" sz="1400"/>
              <a:t>). Para realizá-la, seguiremos os seguintes passos:</a:t>
            </a:r>
            <a:endParaRPr sz="1400"/>
          </a:p>
        </p:txBody>
      </p:sp>
      <p:sp>
        <p:nvSpPr>
          <p:cNvPr id="523" name="Google Shape;523;p38"/>
          <p:cNvSpPr txBox="1"/>
          <p:nvPr>
            <p:ph idx="1" type="subTitle"/>
          </p:nvPr>
        </p:nvSpPr>
        <p:spPr>
          <a:xfrm>
            <a:off x="271825" y="2391150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400"/>
              <a:buAutoNum type="arabicPeriod"/>
            </a:pPr>
            <a:r>
              <a:rPr lang="pt-BR" sz="1400"/>
              <a:t>ENVIAR IMAGENS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524" name="Google Shape;524;p38"/>
          <p:cNvSpPr txBox="1"/>
          <p:nvPr/>
        </p:nvSpPr>
        <p:spPr>
          <a:xfrm>
            <a:off x="490825" y="2752350"/>
            <a:ext cx="361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Fazer </a:t>
            </a:r>
            <a:r>
              <a:rPr i="1"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upload </a:t>
            </a: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no MIT App Inventor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5" name="Google Shape;525;p38"/>
          <p:cNvSpPr txBox="1"/>
          <p:nvPr>
            <p:ph idx="12" type="sldNum"/>
          </p:nvPr>
        </p:nvSpPr>
        <p:spPr>
          <a:xfrm>
            <a:off x="8212620" y="4749850"/>
            <a:ext cx="892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526" name="Google Shape;52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1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542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7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41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9"/>
          <p:cNvSpPr/>
          <p:nvPr/>
        </p:nvSpPr>
        <p:spPr>
          <a:xfrm>
            <a:off x="0" y="2391150"/>
            <a:ext cx="6554100" cy="27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9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Configurando a interface gráfica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537" name="Google Shape;537;p39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Implementar descanso (</a:t>
            </a:r>
            <a:r>
              <a:rPr i="1" lang="pt-BR"/>
              <a:t>idle</a:t>
            </a:r>
            <a:r>
              <a:rPr lang="pt-BR"/>
              <a:t> longo)</a:t>
            </a:r>
            <a:endParaRPr/>
          </a:p>
        </p:txBody>
      </p:sp>
      <p:sp>
        <p:nvSpPr>
          <p:cNvPr id="538" name="Google Shape;538;p39"/>
          <p:cNvSpPr txBox="1"/>
          <p:nvPr>
            <p:ph idx="2" type="body"/>
          </p:nvPr>
        </p:nvSpPr>
        <p:spPr>
          <a:xfrm>
            <a:off x="0" y="900150"/>
            <a:ext cx="4607400" cy="16716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Hoje, implementaremos no programa a animação ocioso (</a:t>
            </a:r>
            <a:r>
              <a:rPr i="1" lang="pt-BR" sz="1400"/>
              <a:t>idle</a:t>
            </a:r>
            <a:r>
              <a:rPr lang="pt-BR" sz="1400"/>
              <a:t>). Para realizá-la, seguiremos os seguintes passos:</a:t>
            </a:r>
            <a:endParaRPr sz="1400"/>
          </a:p>
        </p:txBody>
      </p:sp>
      <p:sp>
        <p:nvSpPr>
          <p:cNvPr id="539" name="Google Shape;539;p39"/>
          <p:cNvSpPr txBox="1"/>
          <p:nvPr>
            <p:ph idx="1" type="subTitle"/>
          </p:nvPr>
        </p:nvSpPr>
        <p:spPr>
          <a:xfrm>
            <a:off x="271825" y="2391150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400"/>
              <a:buAutoNum type="arabicPeriod"/>
            </a:pPr>
            <a:r>
              <a:rPr lang="pt-BR" sz="1400"/>
              <a:t>ENVIAR IMAGENS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540" name="Google Shape;540;p39"/>
          <p:cNvSpPr txBox="1"/>
          <p:nvPr/>
        </p:nvSpPr>
        <p:spPr>
          <a:xfrm>
            <a:off x="490825" y="2752350"/>
            <a:ext cx="361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Fazer </a:t>
            </a:r>
            <a:r>
              <a:rPr i="1"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upload </a:t>
            </a: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no MIT App Inventor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41" name="Google Shape;541;p39"/>
          <p:cNvSpPr txBox="1"/>
          <p:nvPr>
            <p:ph idx="1" type="subTitle"/>
          </p:nvPr>
        </p:nvSpPr>
        <p:spPr>
          <a:xfrm>
            <a:off x="271825" y="3110525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266700" lvl="0" marL="3600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/>
              <a:t>2.      CRIAR COMPONENTES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42" name="Google Shape;542;p39"/>
          <p:cNvSpPr txBox="1"/>
          <p:nvPr>
            <p:ph idx="12" type="sldNum"/>
          </p:nvPr>
        </p:nvSpPr>
        <p:spPr>
          <a:xfrm>
            <a:off x="8443098" y="4749850"/>
            <a:ext cx="662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543" name="Google Shape;54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1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542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7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41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245" name="Google Shape;245;p13"/>
          <p:cNvSpPr txBox="1"/>
          <p:nvPr/>
        </p:nvSpPr>
        <p:spPr>
          <a:xfrm>
            <a:off x="0" y="0"/>
            <a:ext cx="9144000" cy="51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Recapitulando a última aula</a:t>
            </a:r>
            <a:endParaRPr sz="4000"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AC8200"/>
                </a:solidFill>
                <a:latin typeface="Fira Sans"/>
                <a:ea typeface="Fira Sans"/>
                <a:cs typeface="Fira Sans"/>
                <a:sym typeface="Fira Sans"/>
              </a:rPr>
              <a:t>Relembrando o componente</a:t>
            </a:r>
            <a:endParaRPr sz="4000">
              <a:solidFill>
                <a:srgbClr val="AC82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/>
          <p:nvPr/>
        </p:nvSpPr>
        <p:spPr>
          <a:xfrm>
            <a:off x="0" y="2391150"/>
            <a:ext cx="6554100" cy="27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40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Configurando a interface gráfica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554" name="Google Shape;554;p40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Implementar descanso (</a:t>
            </a:r>
            <a:r>
              <a:rPr i="1" lang="pt-BR"/>
              <a:t>idle</a:t>
            </a:r>
            <a:r>
              <a:rPr lang="pt-BR"/>
              <a:t> longo)</a:t>
            </a:r>
            <a:endParaRPr/>
          </a:p>
        </p:txBody>
      </p:sp>
      <p:sp>
        <p:nvSpPr>
          <p:cNvPr id="555" name="Google Shape;555;p40"/>
          <p:cNvSpPr txBox="1"/>
          <p:nvPr>
            <p:ph idx="2" type="body"/>
          </p:nvPr>
        </p:nvSpPr>
        <p:spPr>
          <a:xfrm>
            <a:off x="0" y="900150"/>
            <a:ext cx="4607400" cy="16716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Hoje, implementaremos no programa a animação ocioso (</a:t>
            </a:r>
            <a:r>
              <a:rPr i="1" lang="pt-BR" sz="1400"/>
              <a:t>idle</a:t>
            </a:r>
            <a:r>
              <a:rPr lang="pt-BR" sz="1400"/>
              <a:t>). Para realizá-la, seguiremos os seguintes passos:</a:t>
            </a:r>
            <a:endParaRPr sz="1400"/>
          </a:p>
        </p:txBody>
      </p:sp>
      <p:sp>
        <p:nvSpPr>
          <p:cNvPr id="556" name="Google Shape;556;p40"/>
          <p:cNvSpPr txBox="1"/>
          <p:nvPr>
            <p:ph idx="1" type="subTitle"/>
          </p:nvPr>
        </p:nvSpPr>
        <p:spPr>
          <a:xfrm>
            <a:off x="271825" y="2391150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400"/>
              <a:buAutoNum type="arabicPeriod"/>
            </a:pPr>
            <a:r>
              <a:rPr lang="pt-BR" sz="1400"/>
              <a:t>ENVIAR IMAGENS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557" name="Google Shape;557;p40"/>
          <p:cNvSpPr txBox="1"/>
          <p:nvPr/>
        </p:nvSpPr>
        <p:spPr>
          <a:xfrm>
            <a:off x="490825" y="2752350"/>
            <a:ext cx="361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Fazer </a:t>
            </a:r>
            <a:r>
              <a:rPr i="1"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upload </a:t>
            </a: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no MIT App Inventor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58" name="Google Shape;558;p40"/>
          <p:cNvSpPr txBox="1"/>
          <p:nvPr>
            <p:ph idx="1" type="subTitle"/>
          </p:nvPr>
        </p:nvSpPr>
        <p:spPr>
          <a:xfrm>
            <a:off x="271825" y="3110525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266700" lvl="0" marL="3600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2.      CRIAR COMPONENTES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559" name="Google Shape;559;p40"/>
          <p:cNvSpPr txBox="1"/>
          <p:nvPr/>
        </p:nvSpPr>
        <p:spPr>
          <a:xfrm>
            <a:off x="490825" y="3471725"/>
            <a:ext cx="361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Criar uma pintura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60" name="Google Shape;560;p40"/>
          <p:cNvSpPr txBox="1"/>
          <p:nvPr>
            <p:ph idx="12" type="sldNum"/>
          </p:nvPr>
        </p:nvSpPr>
        <p:spPr>
          <a:xfrm>
            <a:off x="8370322" y="4749850"/>
            <a:ext cx="735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561" name="Google Shape;56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1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542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7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41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1"/>
          <p:cNvSpPr/>
          <p:nvPr/>
        </p:nvSpPr>
        <p:spPr>
          <a:xfrm>
            <a:off x="0" y="2391150"/>
            <a:ext cx="6554100" cy="27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41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Configurando a interface gráfica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572" name="Google Shape;572;p41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Implementar descanso (</a:t>
            </a:r>
            <a:r>
              <a:rPr i="1" lang="pt-BR"/>
              <a:t>idle</a:t>
            </a:r>
            <a:r>
              <a:rPr lang="pt-BR"/>
              <a:t> longo)</a:t>
            </a:r>
            <a:endParaRPr/>
          </a:p>
        </p:txBody>
      </p:sp>
      <p:sp>
        <p:nvSpPr>
          <p:cNvPr id="573" name="Google Shape;573;p41"/>
          <p:cNvSpPr txBox="1"/>
          <p:nvPr>
            <p:ph idx="2" type="body"/>
          </p:nvPr>
        </p:nvSpPr>
        <p:spPr>
          <a:xfrm>
            <a:off x="0" y="900150"/>
            <a:ext cx="4607400" cy="16716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Hoje, implementaremos no programa a animação ocioso (</a:t>
            </a:r>
            <a:r>
              <a:rPr i="1" lang="pt-BR" sz="1400"/>
              <a:t>idle</a:t>
            </a:r>
            <a:r>
              <a:rPr lang="pt-BR" sz="1400"/>
              <a:t>). Para realizá-la, seguiremos os seguintes passos:</a:t>
            </a:r>
            <a:endParaRPr sz="1400"/>
          </a:p>
        </p:txBody>
      </p:sp>
      <p:sp>
        <p:nvSpPr>
          <p:cNvPr id="574" name="Google Shape;574;p41"/>
          <p:cNvSpPr txBox="1"/>
          <p:nvPr>
            <p:ph idx="1" type="subTitle"/>
          </p:nvPr>
        </p:nvSpPr>
        <p:spPr>
          <a:xfrm>
            <a:off x="271825" y="2391150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400"/>
              <a:buAutoNum type="arabicPeriod"/>
            </a:pPr>
            <a:r>
              <a:rPr lang="pt-BR" sz="1400"/>
              <a:t>ENVIAR IMAGENS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575" name="Google Shape;575;p41"/>
          <p:cNvSpPr txBox="1"/>
          <p:nvPr/>
        </p:nvSpPr>
        <p:spPr>
          <a:xfrm>
            <a:off x="490825" y="2752350"/>
            <a:ext cx="361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Fazer </a:t>
            </a:r>
            <a:r>
              <a:rPr i="1"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upload </a:t>
            </a: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no MIT App Inventor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6" name="Google Shape;576;p41"/>
          <p:cNvSpPr txBox="1"/>
          <p:nvPr>
            <p:ph idx="1" type="subTitle"/>
          </p:nvPr>
        </p:nvSpPr>
        <p:spPr>
          <a:xfrm>
            <a:off x="271825" y="3110525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266700" lvl="0" marL="3600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2.      CRIAR COMPONENTES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577" name="Google Shape;577;p41"/>
          <p:cNvSpPr txBox="1"/>
          <p:nvPr/>
        </p:nvSpPr>
        <p:spPr>
          <a:xfrm>
            <a:off x="490825" y="3471725"/>
            <a:ext cx="361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Criar uma pintura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Criar um sprite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8" name="Google Shape;578;p41"/>
          <p:cNvSpPr txBox="1"/>
          <p:nvPr>
            <p:ph idx="12" type="sldNum"/>
          </p:nvPr>
        </p:nvSpPr>
        <p:spPr>
          <a:xfrm>
            <a:off x="8406698" y="4749850"/>
            <a:ext cx="6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579" name="Google Shape;57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1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542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7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41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42"/>
          <p:cNvSpPr/>
          <p:nvPr/>
        </p:nvSpPr>
        <p:spPr>
          <a:xfrm>
            <a:off x="0" y="2391150"/>
            <a:ext cx="6554100" cy="27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42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Configurando a interface gráfica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590" name="Google Shape;590;p42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Implementar descanso (</a:t>
            </a:r>
            <a:r>
              <a:rPr i="1" lang="pt-BR"/>
              <a:t>idle</a:t>
            </a:r>
            <a:r>
              <a:rPr lang="pt-BR"/>
              <a:t> longo)</a:t>
            </a:r>
            <a:endParaRPr/>
          </a:p>
        </p:txBody>
      </p:sp>
      <p:sp>
        <p:nvSpPr>
          <p:cNvPr id="591" name="Google Shape;591;p42"/>
          <p:cNvSpPr txBox="1"/>
          <p:nvPr>
            <p:ph idx="2" type="body"/>
          </p:nvPr>
        </p:nvSpPr>
        <p:spPr>
          <a:xfrm>
            <a:off x="0" y="900150"/>
            <a:ext cx="4607400" cy="16716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Hoje, implementaremos no programa a animação ocioso (</a:t>
            </a:r>
            <a:r>
              <a:rPr i="1" lang="pt-BR" sz="1400"/>
              <a:t>idle</a:t>
            </a:r>
            <a:r>
              <a:rPr lang="pt-BR" sz="1400"/>
              <a:t>). Para realizá-la, seguiremos os seguintes passos:</a:t>
            </a:r>
            <a:endParaRPr sz="1400"/>
          </a:p>
        </p:txBody>
      </p:sp>
      <p:sp>
        <p:nvSpPr>
          <p:cNvPr id="592" name="Google Shape;592;p42"/>
          <p:cNvSpPr txBox="1"/>
          <p:nvPr>
            <p:ph idx="1" type="subTitle"/>
          </p:nvPr>
        </p:nvSpPr>
        <p:spPr>
          <a:xfrm>
            <a:off x="271825" y="2391150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400"/>
              <a:buAutoNum type="arabicPeriod"/>
            </a:pPr>
            <a:r>
              <a:rPr lang="pt-BR" sz="1400"/>
              <a:t>ENVIAR IMAGENS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593" name="Google Shape;593;p42"/>
          <p:cNvSpPr txBox="1"/>
          <p:nvPr/>
        </p:nvSpPr>
        <p:spPr>
          <a:xfrm>
            <a:off x="490825" y="2752350"/>
            <a:ext cx="361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Fazer </a:t>
            </a:r>
            <a:r>
              <a:rPr i="1"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upload </a:t>
            </a: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no MIT App Inventor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94" name="Google Shape;594;p42"/>
          <p:cNvSpPr txBox="1"/>
          <p:nvPr>
            <p:ph idx="1" type="subTitle"/>
          </p:nvPr>
        </p:nvSpPr>
        <p:spPr>
          <a:xfrm>
            <a:off x="271825" y="3110525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266700" lvl="0" marL="3600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2.      CRIAR COMPONENTES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595" name="Google Shape;595;p42"/>
          <p:cNvSpPr txBox="1"/>
          <p:nvPr/>
        </p:nvSpPr>
        <p:spPr>
          <a:xfrm>
            <a:off x="490825" y="3471725"/>
            <a:ext cx="3615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Criar uma pintura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Criar um sprite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Criar um temporizador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96" name="Google Shape;596;p42"/>
          <p:cNvSpPr txBox="1"/>
          <p:nvPr>
            <p:ph idx="12" type="sldNum"/>
          </p:nvPr>
        </p:nvSpPr>
        <p:spPr>
          <a:xfrm>
            <a:off x="8176219" y="4749850"/>
            <a:ext cx="929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597" name="Google Shape;59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1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542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7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41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3"/>
          <p:cNvSpPr/>
          <p:nvPr/>
        </p:nvSpPr>
        <p:spPr>
          <a:xfrm>
            <a:off x="0" y="2391150"/>
            <a:ext cx="6554100" cy="27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43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Configurando a interface gráfica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608" name="Google Shape;608;p43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Implementar descanso (</a:t>
            </a:r>
            <a:r>
              <a:rPr i="1" lang="pt-BR"/>
              <a:t>idle</a:t>
            </a:r>
            <a:r>
              <a:rPr lang="pt-BR"/>
              <a:t> longo)</a:t>
            </a:r>
            <a:endParaRPr/>
          </a:p>
        </p:txBody>
      </p:sp>
      <p:sp>
        <p:nvSpPr>
          <p:cNvPr id="609" name="Google Shape;609;p43"/>
          <p:cNvSpPr txBox="1"/>
          <p:nvPr>
            <p:ph idx="2" type="body"/>
          </p:nvPr>
        </p:nvSpPr>
        <p:spPr>
          <a:xfrm>
            <a:off x="0" y="900150"/>
            <a:ext cx="4607400" cy="16716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Hoje, implementaremos no programa a animação ocioso (</a:t>
            </a:r>
            <a:r>
              <a:rPr i="1" lang="pt-BR" sz="1400"/>
              <a:t>idle</a:t>
            </a:r>
            <a:r>
              <a:rPr lang="pt-BR" sz="1400"/>
              <a:t>). Para realizá-la, seguiremos os seguintes passos:</a:t>
            </a:r>
            <a:endParaRPr sz="1400"/>
          </a:p>
        </p:txBody>
      </p:sp>
      <p:sp>
        <p:nvSpPr>
          <p:cNvPr id="610" name="Google Shape;610;p43"/>
          <p:cNvSpPr txBox="1"/>
          <p:nvPr>
            <p:ph idx="1" type="subTitle"/>
          </p:nvPr>
        </p:nvSpPr>
        <p:spPr>
          <a:xfrm>
            <a:off x="271825" y="2391150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400"/>
              <a:buAutoNum type="arabicPeriod"/>
            </a:pPr>
            <a:r>
              <a:rPr lang="pt-BR" sz="1400"/>
              <a:t>ENVIAR IMAGENS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611" name="Google Shape;611;p43"/>
          <p:cNvSpPr txBox="1"/>
          <p:nvPr/>
        </p:nvSpPr>
        <p:spPr>
          <a:xfrm>
            <a:off x="490825" y="2752350"/>
            <a:ext cx="361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Fazer </a:t>
            </a:r>
            <a:r>
              <a:rPr i="1"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upload </a:t>
            </a: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no MIT App Inventor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12" name="Google Shape;612;p43"/>
          <p:cNvSpPr txBox="1"/>
          <p:nvPr>
            <p:ph idx="1" type="subTitle"/>
          </p:nvPr>
        </p:nvSpPr>
        <p:spPr>
          <a:xfrm>
            <a:off x="271825" y="3110525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266700" lvl="0" marL="3600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2.      CRIAR COMPONENTES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613" name="Google Shape;613;p43"/>
          <p:cNvSpPr txBox="1"/>
          <p:nvPr/>
        </p:nvSpPr>
        <p:spPr>
          <a:xfrm>
            <a:off x="490825" y="3471725"/>
            <a:ext cx="3615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Criar uma pintura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Criar um sprite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Font typeface="Fira Sans"/>
              <a:buChar char="●"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Criar um temporizador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14" name="Google Shape;614;p43"/>
          <p:cNvSpPr txBox="1"/>
          <p:nvPr>
            <p:ph idx="1" type="subTitle"/>
          </p:nvPr>
        </p:nvSpPr>
        <p:spPr>
          <a:xfrm>
            <a:off x="271825" y="4303025"/>
            <a:ext cx="3834300" cy="361200"/>
          </a:xfrm>
          <a:prstGeom prst="rect">
            <a:avLst/>
          </a:prstGeom>
          <a:solidFill>
            <a:srgbClr val="EEEEEE">
              <a:alpha val="64060"/>
            </a:srgbClr>
          </a:solidFill>
        </p:spPr>
        <p:txBody>
          <a:bodyPr anchorCtr="0" anchor="t" bIns="91425" lIns="90000" spcFirstLastPara="1" rIns="91425" wrap="square" tIns="90000">
            <a:noAutofit/>
          </a:bodyPr>
          <a:lstStyle/>
          <a:p>
            <a:pPr indent="-266700" lvl="0" marL="3600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3</a:t>
            </a:r>
            <a:r>
              <a:rPr lang="pt-BR" sz="1400"/>
              <a:t>.      CONFIGURAR COMPONENTES</a:t>
            </a:r>
            <a:endParaRPr sz="1400">
              <a:solidFill>
                <a:srgbClr val="7F6000"/>
              </a:solidFill>
            </a:endParaRPr>
          </a:p>
        </p:txBody>
      </p:sp>
      <p:sp>
        <p:nvSpPr>
          <p:cNvPr id="615" name="Google Shape;615;p43"/>
          <p:cNvSpPr txBox="1"/>
          <p:nvPr>
            <p:ph idx="12" type="sldNum"/>
          </p:nvPr>
        </p:nvSpPr>
        <p:spPr>
          <a:xfrm>
            <a:off x="8321796" y="4749850"/>
            <a:ext cx="783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616" name="Google Shape;61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177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5425" y="1574400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7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0" name="Google Shape;620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41775" y="3110525"/>
            <a:ext cx="1371600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44"/>
          <p:cNvSpPr txBox="1"/>
          <p:nvPr/>
        </p:nvSpPr>
        <p:spPr>
          <a:xfrm>
            <a:off x="0" y="882875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AC82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RESULTADO ESPERADO</a:t>
            </a:r>
            <a:endParaRPr sz="3600">
              <a:solidFill>
                <a:srgbClr val="AC82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pic>
        <p:nvPicPr>
          <p:cNvPr id="626" name="Google Shape;62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1013" y="1621763"/>
            <a:ext cx="2661975" cy="26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44"/>
          <p:cNvSpPr txBox="1"/>
          <p:nvPr>
            <p:ph idx="12" type="sldNum"/>
          </p:nvPr>
        </p:nvSpPr>
        <p:spPr>
          <a:xfrm>
            <a:off x="8418848" y="4749850"/>
            <a:ext cx="686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45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Exercícios para Reforço</a:t>
            </a:r>
            <a:endParaRPr/>
          </a:p>
        </p:txBody>
      </p:sp>
      <p:sp>
        <p:nvSpPr>
          <p:cNvPr id="633" name="Google Shape;633;p45"/>
          <p:cNvSpPr txBox="1"/>
          <p:nvPr>
            <p:ph idx="2" type="body"/>
          </p:nvPr>
        </p:nvSpPr>
        <p:spPr>
          <a:xfrm>
            <a:off x="0" y="900000"/>
            <a:ext cx="91440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Existem alguns exercícios que o próprio MIT App Inventor propõe. Alguns deles estão dentro da seção de animação e desenho. Para exercitar outros componentes ou aplicativos, vocês podem acessar o site (em inglês). Sugestões: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 u="sng">
                <a:solidFill>
                  <a:schemeClr val="hlink"/>
                </a:solidFill>
                <a:hlinkClick r:id="rId3"/>
              </a:rPr>
              <a:t>PaintPot (Part 1)</a:t>
            </a:r>
            <a:r>
              <a:rPr lang="pt-BR" sz="1400"/>
              <a:t> - </a:t>
            </a:r>
            <a:r>
              <a:rPr lang="pt-BR" sz="1400" u="sng">
                <a:solidFill>
                  <a:schemeClr val="hlink"/>
                </a:solidFill>
                <a:hlinkClick r:id="rId4"/>
              </a:rPr>
              <a:t>Mini Golf: Fling, TouchUp, TouchDown Gestures for App Inventor 2</a:t>
            </a:r>
            <a:endParaRPr sz="1400"/>
          </a:p>
        </p:txBody>
      </p:sp>
      <p:sp>
        <p:nvSpPr>
          <p:cNvPr id="634" name="Google Shape;634;p45"/>
          <p:cNvSpPr txBox="1"/>
          <p:nvPr>
            <p:ph idx="12" type="sldNum"/>
          </p:nvPr>
        </p:nvSpPr>
        <p:spPr>
          <a:xfrm>
            <a:off x="8406698" y="4749850"/>
            <a:ext cx="6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46"/>
          <p:cNvSpPr txBox="1"/>
          <p:nvPr/>
        </p:nvSpPr>
        <p:spPr>
          <a:xfrm>
            <a:off x="360000" y="431100"/>
            <a:ext cx="77097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AC82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Email para contato com os professores</a:t>
            </a:r>
            <a:endParaRPr sz="1200">
              <a:solidFill>
                <a:srgbClr val="AC82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40" name="Google Shape;640;p46"/>
          <p:cNvSpPr txBox="1"/>
          <p:nvPr/>
        </p:nvSpPr>
        <p:spPr>
          <a:xfrm>
            <a:off x="360000" y="143100"/>
            <a:ext cx="77097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00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F6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Alguma dúvida?</a:t>
            </a:r>
            <a:endParaRPr sz="21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641" name="Google Shape;641;p46"/>
          <p:cNvSpPr txBox="1"/>
          <p:nvPr/>
        </p:nvSpPr>
        <p:spPr>
          <a:xfrm>
            <a:off x="0" y="899100"/>
            <a:ext cx="4607400" cy="424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Filipe Cattoni Elias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rgbClr val="0097A7"/>
                </a:solid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filipecattoni@gmail.com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Geórgia Betina Haritsch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4"/>
              </a:rPr>
              <a:t>georgia_betina@hotmail.com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rPr>
              <a:t>Kalyl Henings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pt-BR" u="sng">
                <a:solidFill>
                  <a:srgbClr val="0097A7"/>
                </a:solidFill>
                <a:latin typeface="Fira Sans"/>
                <a:ea typeface="Fira Sans"/>
                <a:cs typeface="Fira Sans"/>
                <a:sym typeface="Fira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kalyl.henings@projetoresgate.org.br</a:t>
            </a:r>
            <a:endParaRPr>
              <a:solidFill>
                <a:srgbClr val="43434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642" name="Google Shape;642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98900" y="1348125"/>
            <a:ext cx="3185375" cy="3381374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46"/>
          <p:cNvSpPr txBox="1"/>
          <p:nvPr>
            <p:ph idx="12" type="sldNum"/>
          </p:nvPr>
        </p:nvSpPr>
        <p:spPr>
          <a:xfrm>
            <a:off x="8455223" y="4749850"/>
            <a:ext cx="65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47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Referências e Indicações</a:t>
            </a:r>
            <a:endParaRPr/>
          </a:p>
        </p:txBody>
      </p:sp>
      <p:sp>
        <p:nvSpPr>
          <p:cNvPr id="649" name="Google Shape;649;p47"/>
          <p:cNvSpPr txBox="1"/>
          <p:nvPr>
            <p:ph idx="2" type="body"/>
          </p:nvPr>
        </p:nvSpPr>
        <p:spPr>
          <a:xfrm>
            <a:off x="0" y="900000"/>
            <a:ext cx="9144000" cy="4244400"/>
          </a:xfrm>
          <a:prstGeom prst="rect">
            <a:avLst/>
          </a:prstGeom>
        </p:spPr>
        <p:txBody>
          <a:bodyPr anchorCtr="0" anchor="t" bIns="360000" lIns="360000" spcFirstLastPara="1" rIns="360000" wrap="square" tIns="36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/>
              <a:t>Referências:</a:t>
            </a:r>
            <a:endParaRPr b="1"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FAC114"/>
              </a:buClr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3"/>
              </a:rPr>
              <a:t>Dino Characters | Sprites by Arks</a:t>
            </a:r>
            <a:r>
              <a:rPr lang="pt-BR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 (itch.io)</a:t>
            </a:r>
            <a:endParaRPr sz="1400">
              <a:solidFill>
                <a:srgbClr val="B45F0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5"/>
              </a:rPr>
              <a:t>Personagem | TFGame</a:t>
            </a:r>
            <a:r>
              <a:rPr lang="pt-BR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 (wordpress.com)</a:t>
            </a:r>
            <a:endParaRPr sz="1400">
              <a:solidFill>
                <a:srgbClr val="B45F0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7"/>
              </a:rPr>
              <a:t>Animating Sprites in App Inventor Part 01 (youtube.com)</a:t>
            </a:r>
            <a:endParaRPr sz="1400">
              <a:solidFill>
                <a:srgbClr val="B45F0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Char char="●"/>
            </a:pPr>
            <a:r>
              <a:rPr lang="pt-BR" sz="1400"/>
              <a:t>LUCENA JÚNIOR, Alberto. Arte da animação: técnica e estética através da história. 2. ed. São Paulo: Senac; 2005. 456 p. ISBN 8573592192</a:t>
            </a:r>
            <a:endParaRPr sz="1400">
              <a:solidFill>
                <a:srgbClr val="B45F0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400"/>
              <a:t>Indicações:</a:t>
            </a:r>
            <a:endParaRPr b="1"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FAC114"/>
              </a:buClr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8"/>
              </a:rPr>
              <a:t>Pixel Art Animation. Reinvented - Astortion Devlog (youtube.com)</a:t>
            </a:r>
            <a:endParaRPr sz="1400">
              <a:solidFill>
                <a:srgbClr val="B45F0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Char char="●"/>
            </a:pPr>
            <a:r>
              <a:rPr lang="pt-BR" sz="1400" u="sng">
                <a:solidFill>
                  <a:schemeClr val="accent5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Mesa de Debate 5: Animação e movimento criativo</a:t>
            </a:r>
            <a:r>
              <a:rPr lang="pt-BR" sz="1400">
                <a:solidFill>
                  <a:schemeClr val="accent5"/>
                </a:solidFill>
                <a:uFill>
                  <a:noFill/>
                </a:u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(youtube.com)</a:t>
            </a:r>
            <a:endParaRPr sz="1400">
              <a:solidFill>
                <a:srgbClr val="B45F0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11"/>
              </a:rPr>
              <a:t>Os 12 Princípios da Animação (designculture.com)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12"/>
              </a:rPr>
              <a:t>Piskel (piskelapp.com)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13"/>
              </a:rPr>
              <a:t>Pixelorama (orama-interactive.itch.io)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14"/>
              </a:rPr>
              <a:t>Coordenadas (X, Y) - interativo (geogebra.org)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AC114"/>
              </a:buClr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15"/>
              </a:rPr>
              <a:t>Coordenadas (X, Y e Z) - interativo (geogebra.org)</a:t>
            </a:r>
            <a:endParaRPr sz="1400"/>
          </a:p>
        </p:txBody>
      </p:sp>
      <p:sp>
        <p:nvSpPr>
          <p:cNvPr id="650" name="Google Shape;650;p47"/>
          <p:cNvSpPr txBox="1"/>
          <p:nvPr>
            <p:ph idx="12" type="sldNum"/>
          </p:nvPr>
        </p:nvSpPr>
        <p:spPr>
          <a:xfrm>
            <a:off x="8430973" y="4749850"/>
            <a:ext cx="674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48"/>
          <p:cNvSpPr txBox="1"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7F6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656" name="Google Shape;656;p48"/>
          <p:cNvSpPr/>
          <p:nvPr/>
        </p:nvSpPr>
        <p:spPr>
          <a:xfrm>
            <a:off x="0" y="0"/>
            <a:ext cx="9144000" cy="4244400"/>
          </a:xfrm>
          <a:prstGeom prst="rect">
            <a:avLst/>
          </a:prstGeom>
          <a:gradFill>
            <a:gsLst>
              <a:gs pos="0">
                <a:srgbClr val="FFC002"/>
              </a:gs>
              <a:gs pos="100000">
                <a:srgbClr val="F1C23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7" name="Google Shape;657;p48"/>
          <p:cNvGrpSpPr/>
          <p:nvPr/>
        </p:nvGrpSpPr>
        <p:grpSpPr>
          <a:xfrm>
            <a:off x="-163937" y="-1297787"/>
            <a:ext cx="11352775" cy="9960650"/>
            <a:chOff x="-163937" y="-1297787"/>
            <a:chExt cx="11352775" cy="9960650"/>
          </a:xfrm>
        </p:grpSpPr>
        <p:grpSp>
          <p:nvGrpSpPr>
            <p:cNvPr id="658" name="Google Shape;658;p48"/>
            <p:cNvGrpSpPr/>
            <p:nvPr/>
          </p:nvGrpSpPr>
          <p:grpSpPr>
            <a:xfrm rot="5400000">
              <a:off x="-214077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659" name="Google Shape;659;p48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60" name="Google Shape;660;p4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1" name="Google Shape;661;p4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2" name="Google Shape;662;p4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3" name="Google Shape;663;p4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" name="Google Shape;664;p4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" name="Google Shape;665;p4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6" name="Google Shape;666;p4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" name="Google Shape;667;p4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8" name="Google Shape;668;p48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69" name="Google Shape;669;p4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0" name="Google Shape;670;p4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1" name="Google Shape;671;p4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2" name="Google Shape;672;p4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3" name="Google Shape;673;p4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4" name="Google Shape;674;p4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5" name="Google Shape;675;p4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6" name="Google Shape;676;p4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7" name="Google Shape;677;p48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78" name="Google Shape;678;p4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" name="Google Shape;679;p4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" name="Google Shape;680;p4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1" name="Google Shape;681;p4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2" name="Google Shape;682;p4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" name="Google Shape;683;p4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" name="Google Shape;684;p4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" name="Google Shape;685;p4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6" name="Google Shape;686;p48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87" name="Google Shape;687;p4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4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4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0" name="Google Shape;690;p4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" name="Google Shape;691;p4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4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" name="Google Shape;693;p4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" name="Google Shape;694;p4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95" name="Google Shape;695;p48"/>
            <p:cNvGrpSpPr/>
            <p:nvPr/>
          </p:nvGrpSpPr>
          <p:grpSpPr>
            <a:xfrm rot="5400000">
              <a:off x="3205025" y="679050"/>
              <a:ext cx="9960650" cy="6006975"/>
              <a:chOff x="-279425" y="-171700"/>
              <a:chExt cx="9960650" cy="6006975"/>
            </a:xfrm>
          </p:grpSpPr>
          <p:grpSp>
            <p:nvGrpSpPr>
              <p:cNvPr id="696" name="Google Shape;696;p48"/>
              <p:cNvGrpSpPr/>
              <p:nvPr/>
            </p:nvGrpSpPr>
            <p:grpSpPr>
              <a:xfrm>
                <a:off x="-279425" y="-17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697" name="Google Shape;697;p4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8" name="Google Shape;698;p4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" name="Google Shape;699;p4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" name="Google Shape;700;p4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4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" name="Google Shape;702;p4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" name="Google Shape;703;p4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4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5" name="Google Shape;705;p48"/>
              <p:cNvGrpSpPr/>
              <p:nvPr/>
            </p:nvGrpSpPr>
            <p:grpSpPr>
              <a:xfrm>
                <a:off x="-279425" y="11623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706" name="Google Shape;706;p4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" name="Google Shape;707;p4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" name="Google Shape;708;p4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" name="Google Shape;709;p4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" name="Google Shape;710;p4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4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" name="Google Shape;712;p4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" name="Google Shape;713;p4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4" name="Google Shape;714;p48"/>
              <p:cNvGrpSpPr/>
              <p:nvPr/>
            </p:nvGrpSpPr>
            <p:grpSpPr>
              <a:xfrm>
                <a:off x="-279425" y="250170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715" name="Google Shape;715;p4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" name="Google Shape;716;p4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" name="Google Shape;717;p4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" name="Google Shape;718;p4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" name="Google Shape;719;p4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" name="Google Shape;720;p4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" name="Google Shape;721;p4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" name="Google Shape;722;p4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3" name="Google Shape;723;p48"/>
              <p:cNvGrpSpPr/>
              <p:nvPr/>
            </p:nvGrpSpPr>
            <p:grpSpPr>
              <a:xfrm>
                <a:off x="-279425" y="3835750"/>
                <a:ext cx="9960650" cy="1999525"/>
                <a:chOff x="-279425" y="-171700"/>
                <a:chExt cx="9960650" cy="1999525"/>
              </a:xfrm>
            </p:grpSpPr>
            <p:sp>
              <p:nvSpPr>
                <p:cNvPr id="724" name="Google Shape;724;p48"/>
                <p:cNvSpPr/>
                <p:nvPr/>
              </p:nvSpPr>
              <p:spPr>
                <a:xfrm>
                  <a:off x="-279425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48"/>
                <p:cNvSpPr/>
                <p:nvPr/>
              </p:nvSpPr>
              <p:spPr>
                <a:xfrm>
                  <a:off x="926650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48"/>
                <p:cNvSpPr/>
                <p:nvPr/>
              </p:nvSpPr>
              <p:spPr>
                <a:xfrm>
                  <a:off x="21484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48"/>
                <p:cNvSpPr/>
                <p:nvPr/>
              </p:nvSpPr>
              <p:spPr>
                <a:xfrm>
                  <a:off x="33584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" name="Google Shape;728;p48"/>
                <p:cNvSpPr/>
                <p:nvPr/>
              </p:nvSpPr>
              <p:spPr>
                <a:xfrm>
                  <a:off x="454890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" name="Google Shape;729;p48"/>
                <p:cNvSpPr/>
                <p:nvPr/>
              </p:nvSpPr>
              <p:spPr>
                <a:xfrm>
                  <a:off x="575107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" name="Google Shape;730;p48"/>
                <p:cNvSpPr/>
                <p:nvPr/>
              </p:nvSpPr>
              <p:spPr>
                <a:xfrm>
                  <a:off x="6949350" y="-171700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" name="Google Shape;731;p48"/>
                <p:cNvSpPr/>
                <p:nvPr/>
              </p:nvSpPr>
              <p:spPr>
                <a:xfrm>
                  <a:off x="8143725" y="495825"/>
                  <a:ext cx="1537500" cy="1332000"/>
                </a:xfrm>
                <a:prstGeom prst="hexagon">
                  <a:avLst>
                    <a:gd fmla="val 25000" name="adj"/>
                    <a:gd fmla="val 115470" name="vf"/>
                  </a:avLst>
                </a:prstGeom>
                <a:noFill/>
                <a:ln cap="flat" cmpd="sng" w="38100">
                  <a:solidFill>
                    <a:srgbClr val="BF9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32" name="Google Shape;732;p48"/>
          <p:cNvSpPr/>
          <p:nvPr/>
        </p:nvSpPr>
        <p:spPr>
          <a:xfrm>
            <a:off x="2090550" y="1342350"/>
            <a:ext cx="4962900" cy="15597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3" name="Google Shape;73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004">
            <a:off x="-1875598" y="1521599"/>
            <a:ext cx="5143504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48"/>
          <p:cNvSpPr/>
          <p:nvPr/>
        </p:nvSpPr>
        <p:spPr>
          <a:xfrm>
            <a:off x="0" y="4244400"/>
            <a:ext cx="9144000" cy="89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5" name="Google Shape;73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0" y="4341687"/>
            <a:ext cx="1739150" cy="7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6" name="Google Shape;736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9475" y="4318513"/>
            <a:ext cx="750851" cy="7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737" name="Google Shape;737;p48"/>
          <p:cNvSpPr txBox="1"/>
          <p:nvPr/>
        </p:nvSpPr>
        <p:spPr>
          <a:xfrm>
            <a:off x="1491000" y="1502288"/>
            <a:ext cx="616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Aula 10</a:t>
            </a:r>
            <a:endParaRPr sz="3000"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738" name="Google Shape;738;p48"/>
          <p:cNvSpPr txBox="1"/>
          <p:nvPr/>
        </p:nvSpPr>
        <p:spPr>
          <a:xfrm>
            <a:off x="2148450" y="2003213"/>
            <a:ext cx="484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Muito obrigada!</a:t>
            </a:r>
            <a:endParaRPr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39" name="Google Shape;739;p48"/>
          <p:cNvSpPr/>
          <p:nvPr/>
        </p:nvSpPr>
        <p:spPr>
          <a:xfrm>
            <a:off x="3845500" y="3881875"/>
            <a:ext cx="1504200" cy="267000"/>
          </a:xfrm>
          <a:prstGeom prst="rect">
            <a:avLst/>
          </a:prstGeom>
          <a:solidFill>
            <a:srgbClr val="FAC11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48"/>
          <p:cNvSpPr txBox="1"/>
          <p:nvPr/>
        </p:nvSpPr>
        <p:spPr>
          <a:xfrm>
            <a:off x="3103350" y="3812013"/>
            <a:ext cx="293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27 de maio de 2022</a:t>
            </a:r>
            <a:endParaRPr b="1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4"/>
          <p:cNvSpPr txBox="1"/>
          <p:nvPr>
            <p:ph type="title"/>
          </p:nvPr>
        </p:nvSpPr>
        <p:spPr>
          <a:xfrm>
            <a:off x="360000" y="144000"/>
            <a:ext cx="7709700" cy="486300"/>
          </a:xfrm>
          <a:prstGeom prst="rect">
            <a:avLst/>
          </a:prstGeom>
        </p:spPr>
        <p:txBody>
          <a:bodyPr anchorCtr="0" anchor="t" bIns="91425" lIns="90000" spcFirstLastPara="1" rIns="90000" wrap="square" tIns="90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7F6000"/>
                </a:solidFill>
              </a:rPr>
              <a:t>Componente</a:t>
            </a:r>
            <a:endParaRPr>
              <a:solidFill>
                <a:srgbClr val="7F6000"/>
              </a:solidFill>
            </a:endParaRPr>
          </a:p>
        </p:txBody>
      </p:sp>
      <p:sp>
        <p:nvSpPr>
          <p:cNvPr id="251" name="Google Shape;251;p14"/>
          <p:cNvSpPr txBox="1"/>
          <p:nvPr>
            <p:ph idx="1" type="subTitle"/>
          </p:nvPr>
        </p:nvSpPr>
        <p:spPr>
          <a:xfrm>
            <a:off x="360000" y="432000"/>
            <a:ext cx="7709700" cy="361200"/>
          </a:xfrm>
          <a:prstGeom prst="rect">
            <a:avLst/>
          </a:prstGeom>
        </p:spPr>
        <p:txBody>
          <a:bodyPr anchorCtr="0" anchor="t" bIns="91425" lIns="90000" spcFirstLastPara="1" rIns="91425" wrap="square" tIns="900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AC8200"/>
                </a:solidFill>
              </a:rPr>
              <a:t>Componente visto</a:t>
            </a:r>
            <a:r>
              <a:rPr lang="pt-BR">
                <a:solidFill>
                  <a:srgbClr val="AC8200"/>
                </a:solidFill>
              </a:rPr>
              <a:t> e exercitado na última aula</a:t>
            </a:r>
            <a:endParaRPr>
              <a:solidFill>
                <a:srgbClr val="AC8200"/>
              </a:solidFill>
            </a:endParaRPr>
          </a:p>
        </p:txBody>
      </p:sp>
      <p:sp>
        <p:nvSpPr>
          <p:cNvPr id="252" name="Google Shape;252;p14"/>
          <p:cNvSpPr txBox="1"/>
          <p:nvPr>
            <p:ph idx="2" type="body"/>
          </p:nvPr>
        </p:nvSpPr>
        <p:spPr>
          <a:xfrm>
            <a:off x="0" y="899100"/>
            <a:ext cx="4572000" cy="4244400"/>
          </a:xfrm>
          <a:prstGeom prst="rect">
            <a:avLst/>
          </a:prstGeom>
        </p:spPr>
        <p:txBody>
          <a:bodyPr anchorCtr="0" anchor="ctr" bIns="360000" lIns="360000" spcFirstLastPara="1" rIns="360000" wrap="square" tIns="36000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Armazenamento: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pt-BR"/>
              <a:t>TinyDB.</a:t>
            </a:r>
            <a:endParaRPr i="1"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 u="sng"/>
              <a:t>Alguma dúvida</a:t>
            </a:r>
            <a:r>
              <a:rPr lang="pt-BR" sz="1400"/>
              <a:t>?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1400"/>
          </a:p>
        </p:txBody>
      </p:sp>
      <p:sp>
        <p:nvSpPr>
          <p:cNvPr id="253" name="Google Shape;253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pic>
        <p:nvPicPr>
          <p:cNvPr id="254" name="Google Shape;254;p14"/>
          <p:cNvPicPr preferRelativeResize="0"/>
          <p:nvPr/>
        </p:nvPicPr>
        <p:blipFill rotWithShape="1">
          <a:blip r:embed="rId3">
            <a:alphaModFix/>
          </a:blip>
          <a:srcRect b="79659" l="0" r="0" t="0"/>
          <a:stretch/>
        </p:blipFill>
        <p:spPr>
          <a:xfrm>
            <a:off x="5164575" y="2563393"/>
            <a:ext cx="2905125" cy="4863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5" name="Google Shape;255;p14"/>
          <p:cNvPicPr preferRelativeResize="0"/>
          <p:nvPr/>
        </p:nvPicPr>
        <p:blipFill rotWithShape="1">
          <a:blip r:embed="rId3">
            <a:alphaModFix/>
          </a:blip>
          <a:srcRect b="25445" l="0" r="0" t="54214"/>
          <a:stretch/>
        </p:blipFill>
        <p:spPr>
          <a:xfrm>
            <a:off x="5164575" y="2992923"/>
            <a:ext cx="2905125" cy="4863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261" name="Google Shape;261;p15"/>
          <p:cNvSpPr txBox="1"/>
          <p:nvPr/>
        </p:nvSpPr>
        <p:spPr>
          <a:xfrm>
            <a:off x="0" y="0"/>
            <a:ext cx="9144000" cy="51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Continuação</a:t>
            </a:r>
            <a:endParaRPr sz="4000"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AC8200"/>
                </a:solidFill>
                <a:latin typeface="Fira Sans"/>
                <a:ea typeface="Fira Sans"/>
                <a:cs typeface="Fira Sans"/>
                <a:sym typeface="Fira Sans"/>
              </a:rPr>
              <a:t>Apresentação dos componentes de animação e desenho</a:t>
            </a:r>
            <a:endParaRPr sz="2000">
              <a:solidFill>
                <a:srgbClr val="AC82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6"/>
          <p:cNvSpPr txBox="1"/>
          <p:nvPr/>
        </p:nvSpPr>
        <p:spPr>
          <a:xfrm>
            <a:off x="0" y="0"/>
            <a:ext cx="9144000" cy="51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7F6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O que é</a:t>
            </a:r>
            <a:r>
              <a:rPr lang="pt-BR" sz="4000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 </a:t>
            </a:r>
            <a:r>
              <a:rPr lang="pt-BR" sz="4000" u="sng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animação</a:t>
            </a:r>
            <a:r>
              <a:rPr lang="pt-BR" sz="4000">
                <a:solidFill>
                  <a:srgbClr val="7F6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?</a:t>
            </a:r>
            <a:endParaRPr sz="4000">
              <a:solidFill>
                <a:srgbClr val="7F6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7F6000"/>
                </a:solidFill>
                <a:latin typeface="Fira Sans"/>
                <a:ea typeface="Fira Sans"/>
                <a:cs typeface="Fira Sans"/>
                <a:sym typeface="Fira Sans"/>
              </a:rPr>
              <a:t>Uma rápida contextualização</a:t>
            </a:r>
            <a:endParaRPr sz="4000">
              <a:solidFill>
                <a:srgbClr val="7F60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7F6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7F6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7F6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7F6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7F6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7F6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267" name="Google Shape;267;p16"/>
          <p:cNvSpPr/>
          <p:nvPr/>
        </p:nvSpPr>
        <p:spPr>
          <a:xfrm>
            <a:off x="0" y="2123000"/>
            <a:ext cx="9144000" cy="167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7075" y="1395075"/>
            <a:ext cx="3129850" cy="3129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600000" dist="114300">
              <a:srgbClr val="000000">
                <a:alpha val="10000"/>
              </a:srgbClr>
            </a:outerShdw>
          </a:effectLst>
        </p:spPr>
      </p:pic>
      <p:sp>
        <p:nvSpPr>
          <p:cNvPr id="269" name="Google Shape;269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7"/>
          <p:cNvSpPr txBox="1"/>
          <p:nvPr>
            <p:ph type="title"/>
          </p:nvPr>
        </p:nvSpPr>
        <p:spPr>
          <a:xfrm>
            <a:off x="0" y="4636200"/>
            <a:ext cx="9144000" cy="507300"/>
          </a:xfrm>
          <a:prstGeom prst="rect">
            <a:avLst/>
          </a:prstGeom>
          <a:solidFill>
            <a:srgbClr val="EEEEEE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Fira Sans Light"/>
                <a:ea typeface="Fira Sans Light"/>
                <a:cs typeface="Fira Sans Light"/>
                <a:sym typeface="Fira Sans Light"/>
              </a:rPr>
              <a:t>Pintura rupestre de Javali com “oito patas”, representando a ação de correr. Caverna de Altamira, na Espanha.</a:t>
            </a:r>
            <a:endParaRPr sz="1300"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275" name="Google Shape;2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4188" y="152400"/>
            <a:ext cx="6475613" cy="431707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8"/>
          <p:cNvSpPr txBox="1"/>
          <p:nvPr>
            <p:ph type="title"/>
          </p:nvPr>
        </p:nvSpPr>
        <p:spPr>
          <a:xfrm>
            <a:off x="0" y="4636200"/>
            <a:ext cx="9144000" cy="507300"/>
          </a:xfrm>
          <a:prstGeom prst="rect">
            <a:avLst/>
          </a:prstGeom>
          <a:solidFill>
            <a:srgbClr val="EEEEEE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1060">
                <a:latin typeface="Fira Sans Light"/>
                <a:ea typeface="Fira Sans Light"/>
                <a:cs typeface="Fira Sans Light"/>
                <a:sym typeface="Fira Sans Light"/>
              </a:rPr>
              <a:t>Dynamism of a Dog on a Leash, 1912. Giacomo Balla. Óleo sobre tela. Collection Albright-Knox Art Gallery (Buffalo, Estados Unidos).</a:t>
            </a:r>
            <a:endParaRPr sz="1060"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282" name="Google Shape;2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863" y="124725"/>
            <a:ext cx="5372280" cy="4331401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18"/>
          <p:cNvSpPr txBox="1"/>
          <p:nvPr>
            <p:ph idx="12" type="sldNum"/>
          </p:nvPr>
        </p:nvSpPr>
        <p:spPr>
          <a:xfrm>
            <a:off x="8418848" y="4749850"/>
            <a:ext cx="686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018"/>
              <a:buNone/>
            </a:pPr>
            <a:fld id="{00000000-1234-1234-1234-123412341234}" type="slidenum">
              <a:rPr lang="pt-BR" sz="1302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 sz="1302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 sz="1302"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9"/>
          <p:cNvSpPr txBox="1"/>
          <p:nvPr>
            <p:ph type="title"/>
          </p:nvPr>
        </p:nvSpPr>
        <p:spPr>
          <a:xfrm>
            <a:off x="0" y="4636200"/>
            <a:ext cx="9144000" cy="507300"/>
          </a:xfrm>
          <a:prstGeom prst="rect">
            <a:avLst/>
          </a:prstGeom>
          <a:solidFill>
            <a:srgbClr val="EEEEEE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Fira Sans Light"/>
                <a:ea typeface="Fira Sans Light"/>
                <a:cs typeface="Fira Sans Light"/>
                <a:sym typeface="Fira Sans Light"/>
              </a:rPr>
              <a:t>Cavalo em movimento por Eadweard Muybridge.</a:t>
            </a:r>
            <a:endParaRPr sz="1400"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289" name="Google Shape;289;p1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8363" y="128150"/>
            <a:ext cx="5607273" cy="4331399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‹#›</a:t>
            </a:fld>
            <a:r>
              <a:rPr lang="pt-BR">
                <a:solidFill>
                  <a:srgbClr val="7F6000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/38</a:t>
            </a:r>
            <a:endParaRPr>
              <a:solidFill>
                <a:srgbClr val="7F6000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